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98" r:id="rId4"/>
    <p:sldId id="301" r:id="rId5"/>
    <p:sldId id="302" r:id="rId6"/>
    <p:sldId id="271" r:id="rId7"/>
    <p:sldId id="300" r:id="rId8"/>
    <p:sldId id="295" r:id="rId9"/>
    <p:sldId id="275" r:id="rId10"/>
    <p:sldId id="259" r:id="rId11"/>
    <p:sldId id="296" r:id="rId12"/>
    <p:sldId id="260" r:id="rId13"/>
    <p:sldId id="264" r:id="rId14"/>
    <p:sldId id="304" r:id="rId15"/>
    <p:sldId id="305" r:id="rId16"/>
    <p:sldId id="261" r:id="rId17"/>
    <p:sldId id="270" r:id="rId18"/>
    <p:sldId id="272" r:id="rId19"/>
    <p:sldId id="308" r:id="rId20"/>
    <p:sldId id="306" r:id="rId21"/>
    <p:sldId id="307" r:id="rId22"/>
    <p:sldId id="309" r:id="rId23"/>
    <p:sldId id="310" r:id="rId24"/>
    <p:sldId id="311" r:id="rId25"/>
    <p:sldId id="312"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848301C-677F-4AB9-BDF0-1FD74E17D147}" type="datetimeFigureOut">
              <a:rPr lang="tr-TR" smtClean="0"/>
              <a:t>30.11.2023</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2ABEE3-9DD9-48C1-9A84-64B25BC53306}" type="slidenum">
              <a:rPr lang="tr-TR" smtClean="0"/>
              <a:t>‹#›</a:t>
            </a:fld>
            <a:endParaRPr lang="tr-T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9398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48301C-677F-4AB9-BDF0-1FD74E17D147}" type="datetimeFigureOut">
              <a:rPr lang="tr-TR" smtClean="0"/>
              <a:t>30.11.2023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392102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48301C-677F-4AB9-BDF0-1FD74E17D147}" type="datetimeFigureOut">
              <a:rPr lang="tr-TR" smtClean="0"/>
              <a:t>30.11.2023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170756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48301C-677F-4AB9-BDF0-1FD74E17D147}" type="datetimeFigureOut">
              <a:rPr lang="tr-TR" smtClean="0"/>
              <a:t>30.11.2023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13186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848301C-677F-4AB9-BDF0-1FD74E17D147}" type="datetimeFigureOut">
              <a:rPr lang="tr-TR" smtClean="0"/>
              <a:t>30.11.2023</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2ABEE3-9DD9-48C1-9A84-64B25BC53306}"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9304056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848301C-677F-4AB9-BDF0-1FD74E17D147}" type="datetimeFigureOut">
              <a:rPr lang="tr-TR" smtClean="0"/>
              <a:t>30.11.2023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191956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848301C-677F-4AB9-BDF0-1FD74E17D147}" type="datetimeFigureOut">
              <a:rPr lang="tr-TR" smtClean="0"/>
              <a:t>30.11.2023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50316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848301C-677F-4AB9-BDF0-1FD74E17D147}" type="datetimeFigureOut">
              <a:rPr lang="tr-TR" smtClean="0"/>
              <a:t>30.11.2023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28330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301C-677F-4AB9-BDF0-1FD74E17D147}" type="datetimeFigureOut">
              <a:rPr lang="tr-TR" smtClean="0"/>
              <a:t>30.11.2023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82ABEE3-9DD9-48C1-9A84-64B25BC53306}" type="slidenum">
              <a:rPr lang="tr-TR" smtClean="0"/>
              <a:t>‹#›</a:t>
            </a:fld>
            <a:endParaRPr lang="tr-TR"/>
          </a:p>
        </p:txBody>
      </p:sp>
    </p:spTree>
    <p:extLst>
      <p:ext uri="{BB962C8B-B14F-4D97-AF65-F5344CB8AC3E}">
        <p14:creationId xmlns:p14="http://schemas.microsoft.com/office/powerpoint/2010/main" val="8482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848301C-677F-4AB9-BDF0-1FD74E17D147}" type="datetimeFigureOut">
              <a:rPr lang="tr-TR" smtClean="0"/>
              <a:t>30.11.2023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2ABEE3-9DD9-48C1-9A84-64B25BC53306}"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330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848301C-677F-4AB9-BDF0-1FD74E17D147}" type="datetimeFigureOut">
              <a:rPr lang="tr-TR" smtClean="0"/>
              <a:t>30.11.2023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2ABEE3-9DD9-48C1-9A84-64B25BC53306}"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278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848301C-677F-4AB9-BDF0-1FD74E17D147}" type="datetimeFigureOut">
              <a:rPr lang="tr-TR" smtClean="0"/>
              <a:t>30.11.2023</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2ABEE3-9DD9-48C1-9A84-64B25BC53306}"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878376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1180" y="2080620"/>
            <a:ext cx="8825658" cy="2268960"/>
          </a:xfrm>
        </p:spPr>
        <p:txBody>
          <a:bodyPr>
            <a:normAutofit fontScale="90000"/>
          </a:bodyPr>
          <a:lstStyle/>
          <a:p>
            <a:pPr algn="ctr"/>
            <a:r>
              <a:rPr lang="tr-TR" dirty="0">
                <a:solidFill>
                  <a:schemeClr val="tx1"/>
                </a:solidFill>
              </a:rPr>
              <a:t>Ergenlik Dönemi ve </a:t>
            </a:r>
            <a:br>
              <a:rPr lang="tr-TR" dirty="0">
                <a:solidFill>
                  <a:schemeClr val="tx1"/>
                </a:solidFill>
              </a:rPr>
            </a:br>
            <a:r>
              <a:rPr lang="tr-TR" dirty="0">
                <a:solidFill>
                  <a:schemeClr val="tx1"/>
                </a:solidFill>
              </a:rPr>
              <a:t>Kişisel-Sosyal Sınırlar</a:t>
            </a:r>
          </a:p>
        </p:txBody>
      </p:sp>
      <p:sp>
        <p:nvSpPr>
          <p:cNvPr id="3" name="Metin kutusu 2"/>
          <p:cNvSpPr txBox="1"/>
          <p:nvPr/>
        </p:nvSpPr>
        <p:spPr>
          <a:xfrm>
            <a:off x="2356022" y="4423719"/>
            <a:ext cx="6483178" cy="369332"/>
          </a:xfrm>
          <a:prstGeom prst="rect">
            <a:avLst/>
          </a:prstGeom>
          <a:noFill/>
        </p:spPr>
        <p:txBody>
          <a:bodyPr wrap="square" rtlCol="0">
            <a:spAutoFit/>
          </a:bodyPr>
          <a:lstStyle/>
          <a:p>
            <a:pPr algn="ctr"/>
            <a:r>
              <a:rPr lang="tr-TR" dirty="0" smtClean="0"/>
              <a:t>NURETTİN TOPÇU ANADOLU LİSESİ</a:t>
            </a:r>
            <a:endParaRPr lang="tr-TR" dirty="0"/>
          </a:p>
        </p:txBody>
      </p:sp>
    </p:spTree>
    <p:extLst>
      <p:ext uri="{BB962C8B-B14F-4D97-AF65-F5344CB8AC3E}">
        <p14:creationId xmlns:p14="http://schemas.microsoft.com/office/powerpoint/2010/main" val="29677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840261" y="3013804"/>
            <a:ext cx="5671749" cy="2062103"/>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3200" dirty="0">
                <a:latin typeface="Times New Roman" panose="02020603050405020304" pitchFamily="18" charset="0"/>
                <a:cs typeface="Times New Roman" panose="02020603050405020304" pitchFamily="18" charset="0"/>
              </a:rPr>
              <a:t>Sınırlar açıkça belirlenmiş ve tutarlı olduğu sürece çocuklar olumlu davranışları anlar </a:t>
            </a:r>
          </a:p>
          <a:p>
            <a:r>
              <a:rPr lang="tr-TR" sz="3200" dirty="0">
                <a:latin typeface="Times New Roman" panose="02020603050405020304" pitchFamily="18" charset="0"/>
                <a:cs typeface="Times New Roman" panose="02020603050405020304" pitchFamily="18" charset="0"/>
              </a:rPr>
              <a:t>ve bu yolda ilerlerler..</a:t>
            </a:r>
          </a:p>
        </p:txBody>
      </p:sp>
      <p:pic>
        <p:nvPicPr>
          <p:cNvPr id="2" name="Resim 1"/>
          <p:cNvPicPr>
            <a:picLocks noChangeAspect="1"/>
          </p:cNvPicPr>
          <p:nvPr/>
        </p:nvPicPr>
        <p:blipFill>
          <a:blip r:embed="rId2"/>
          <a:stretch>
            <a:fillRect/>
          </a:stretch>
        </p:blipFill>
        <p:spPr>
          <a:xfrm>
            <a:off x="6826597" y="2754312"/>
            <a:ext cx="4618176" cy="2596164"/>
          </a:xfrm>
          <a:prstGeom prst="rect">
            <a:avLst/>
          </a:prstGeom>
        </p:spPr>
      </p:pic>
      <p:sp>
        <p:nvSpPr>
          <p:cNvPr id="5" name="Dikdörtgen 4"/>
          <p:cNvSpPr/>
          <p:nvPr/>
        </p:nvSpPr>
        <p:spPr>
          <a:xfrm>
            <a:off x="1482436" y="933619"/>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 </a:t>
            </a:r>
          </a:p>
        </p:txBody>
      </p:sp>
    </p:spTree>
    <p:extLst>
      <p:ext uri="{BB962C8B-B14F-4D97-AF65-F5344CB8AC3E}">
        <p14:creationId xmlns:p14="http://schemas.microsoft.com/office/powerpoint/2010/main" val="123387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8122" y="2679186"/>
            <a:ext cx="6560428" cy="3048000"/>
          </a:xfrm>
        </p:spPr>
        <p:txBody>
          <a:bodyPr>
            <a:noAutofit/>
          </a:bodyPr>
          <a:lstStyle/>
          <a:p>
            <a:pPr algn="just"/>
            <a:r>
              <a:rPr lang="tr-TR" sz="2600" dirty="0">
                <a:latin typeface="Arial" panose="020B0604020202020204" pitchFamily="34" charset="0"/>
                <a:cs typeface="Arial" panose="020B0604020202020204" pitchFamily="34" charset="0"/>
              </a:rPr>
              <a:t>Birey olma çabasında olan ergen aslında çok net kurallara ve sınırlara da ihtiyaç duyar. Bu ihtiyacını da zaman zaman sınırları zorlayarak dile getirir. Her ne kadar “beni bırakın” dese de, ebeveynlerinin kendisini görmesi için sessiz sinyaller de verir. </a:t>
            </a:r>
          </a:p>
          <a:p>
            <a:pPr algn="just"/>
            <a:endParaRPr lang="tr-TR" sz="2600" dirty="0">
              <a:latin typeface="Arial" panose="020B0604020202020204" pitchFamily="34" charset="0"/>
              <a:cs typeface="Arial" panose="020B0604020202020204" pitchFamily="34" charset="0"/>
            </a:endParaRPr>
          </a:p>
        </p:txBody>
      </p:sp>
      <p:sp>
        <p:nvSpPr>
          <p:cNvPr id="4" name="Dikdörtgen 3"/>
          <p:cNvSpPr/>
          <p:nvPr/>
        </p:nvSpPr>
        <p:spPr>
          <a:xfrm>
            <a:off x="1482436" y="933619"/>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 </a:t>
            </a:r>
          </a:p>
        </p:txBody>
      </p:sp>
      <p:pic>
        <p:nvPicPr>
          <p:cNvPr id="2" name="Resim 1"/>
          <p:cNvPicPr>
            <a:picLocks noChangeAspect="1"/>
          </p:cNvPicPr>
          <p:nvPr/>
        </p:nvPicPr>
        <p:blipFill>
          <a:blip r:embed="rId2"/>
          <a:stretch>
            <a:fillRect/>
          </a:stretch>
        </p:blipFill>
        <p:spPr>
          <a:xfrm>
            <a:off x="7078550" y="2679186"/>
            <a:ext cx="4632492" cy="3181287"/>
          </a:xfrm>
          <a:prstGeom prst="rect">
            <a:avLst/>
          </a:prstGeom>
        </p:spPr>
      </p:pic>
    </p:spTree>
    <p:extLst>
      <p:ext uri="{BB962C8B-B14F-4D97-AF65-F5344CB8AC3E}">
        <p14:creationId xmlns:p14="http://schemas.microsoft.com/office/powerpoint/2010/main" val="386022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11719" y="2496766"/>
            <a:ext cx="7496906" cy="3253603"/>
          </a:xfrm>
        </p:spPr>
        <p:txBody>
          <a:bodyPr>
            <a:normAutofit lnSpcReduction="10000"/>
          </a:bodyPr>
          <a:lstStyle/>
          <a:p>
            <a:endParaRPr lang="tr-TR" sz="2800" dirty="0">
              <a:latin typeface="Arial" panose="020B0604020202020204" pitchFamily="34" charset="0"/>
              <a:cs typeface="Arial" panose="020B0604020202020204" pitchFamily="34" charset="0"/>
            </a:endParaRPr>
          </a:p>
          <a:p>
            <a:pPr algn="just"/>
            <a:r>
              <a:rPr lang="tr-TR" sz="2800" dirty="0">
                <a:latin typeface="Arial" panose="020B0604020202020204" pitchFamily="34" charset="0"/>
                <a:cs typeface="Arial" panose="020B0604020202020204" pitchFamily="34" charset="0"/>
              </a:rPr>
              <a:t>Evde Anne-babalar okul ortamında öğretmenler gençlerin özerkleşmeye başladığı bu dönemde yeni sınırlar çizip yeni kurallar koymak durumundadır. Bu kurallar çocukların özerkliğini esas alan, paylaşım yapmayı cesaretlendiren bir sınırda olmalıdır.</a:t>
            </a:r>
          </a:p>
        </p:txBody>
      </p:sp>
      <p:sp>
        <p:nvSpPr>
          <p:cNvPr id="5" name="Dikdörtgen 4"/>
          <p:cNvSpPr/>
          <p:nvPr/>
        </p:nvSpPr>
        <p:spPr>
          <a:xfrm>
            <a:off x="1107597" y="3584958"/>
            <a:ext cx="3304122" cy="1077218"/>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tr-TR" sz="3200" dirty="0">
                <a:latin typeface="Times New Roman" panose="02020603050405020304" pitchFamily="18" charset="0"/>
                <a:cs typeface="Times New Roman" panose="02020603050405020304" pitchFamily="18" charset="0"/>
              </a:rPr>
              <a:t>Aşırı kontrol </a:t>
            </a:r>
          </a:p>
          <a:p>
            <a:pPr algn="ctr"/>
            <a:r>
              <a:rPr lang="tr-TR" sz="3200" dirty="0">
                <a:latin typeface="Times New Roman" panose="02020603050405020304" pitchFamily="18" charset="0"/>
                <a:cs typeface="Times New Roman" panose="02020603050405020304" pitchFamily="18" charset="0"/>
              </a:rPr>
              <a:t>zarar verir.</a:t>
            </a:r>
          </a:p>
        </p:txBody>
      </p:sp>
      <p:sp>
        <p:nvSpPr>
          <p:cNvPr id="6" name="Dikdörtgen 5"/>
          <p:cNvSpPr/>
          <p:nvPr/>
        </p:nvSpPr>
        <p:spPr>
          <a:xfrm>
            <a:off x="1482436" y="933619"/>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 </a:t>
            </a:r>
          </a:p>
        </p:txBody>
      </p:sp>
    </p:spTree>
    <p:extLst>
      <p:ext uri="{BB962C8B-B14F-4D97-AF65-F5344CB8AC3E}">
        <p14:creationId xmlns:p14="http://schemas.microsoft.com/office/powerpoint/2010/main" val="287468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1357" y="949284"/>
            <a:ext cx="9799982" cy="746994"/>
          </a:xfrm>
        </p:spPr>
        <p:txBody>
          <a:bodyPr/>
          <a:lstStyle/>
          <a:p>
            <a:r>
              <a:rPr lang="tr-TR" sz="3200" b="1" dirty="0">
                <a:solidFill>
                  <a:schemeClr val="tx1"/>
                </a:solidFill>
                <a:latin typeface="Arial" panose="020B0604020202020204" pitchFamily="34" charset="0"/>
                <a:cs typeface="Arial" panose="020B0604020202020204" pitchFamily="34" charset="0"/>
              </a:rPr>
              <a:t>Fiziksel Sınırlar Nedir? Ne İşe Yarar?</a:t>
            </a:r>
            <a:endParaRPr lang="tr-TR" sz="3200"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80065" y="2156889"/>
            <a:ext cx="10668000" cy="3245180"/>
          </a:xfrm>
        </p:spPr>
        <p:txBody>
          <a:bodyPr>
            <a:noAutofit/>
          </a:bodyPr>
          <a:lstStyle/>
          <a:p>
            <a:pPr algn="just"/>
            <a:r>
              <a:rPr lang="tr-TR" sz="2400" dirty="0">
                <a:latin typeface="Arial" panose="020B0604020202020204" pitchFamily="34" charset="0"/>
                <a:cs typeface="Arial" panose="020B0604020202020204" pitchFamily="34" charset="0"/>
              </a:rPr>
              <a:t>Fiziksel sınır, bedenimizi ve sahip olduğumuz kişisel alanımızı korumaktır. </a:t>
            </a:r>
          </a:p>
          <a:p>
            <a:pPr algn="just"/>
            <a:r>
              <a:rPr lang="tr-TR" sz="2400" dirty="0">
                <a:latin typeface="Arial" panose="020B0604020202020204" pitchFamily="34" charset="0"/>
                <a:cs typeface="Arial" panose="020B0604020202020204" pitchFamily="34" charset="0"/>
              </a:rPr>
              <a:t>Fiziksel sınırlar sayesinde, çevremizdeki insanların ne kadar yakınımızda durabileceğini, kurulacak fiziksel temasın ne türde olabileceğini ve kişisel alanımızda başkalarının nasıl davranmaları gerektiğini bizim belirlememizin mümkün olduğunu görmekteyiz. </a:t>
            </a:r>
          </a:p>
          <a:p>
            <a:pPr algn="just"/>
            <a:r>
              <a:rPr lang="tr-TR" sz="2400" dirty="0">
                <a:latin typeface="Arial" panose="020B0604020202020204" pitchFamily="34" charset="0"/>
                <a:cs typeface="Arial" panose="020B0604020202020204" pitchFamily="34" charset="0"/>
              </a:rPr>
              <a:t>Rahatsız olduğunuz durumlarda davranış olarak uzaklaşabilir veya kişisel mahremiyete ihtiyaç duyduğumuzu sözel olarak ifade edebiliriz.</a:t>
            </a:r>
          </a:p>
          <a:p>
            <a:pPr marL="0" indent="0" algn="just">
              <a:buNone/>
            </a:pP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2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1136374"/>
            <a:ext cx="9601200" cy="679174"/>
          </a:xfrm>
        </p:spPr>
        <p:txBody>
          <a:bodyPr/>
          <a:lstStyle/>
          <a:p>
            <a:r>
              <a:rPr lang="tr-TR" sz="3200" b="1" dirty="0">
                <a:solidFill>
                  <a:schemeClr val="tx1"/>
                </a:solidFill>
                <a:latin typeface="Arial" panose="020B0604020202020204" pitchFamily="34" charset="0"/>
                <a:cs typeface="Arial" panose="020B0604020202020204" pitchFamily="34" charset="0"/>
              </a:rPr>
              <a:t>Fiziksel Sınırlar Nedir? Ne İşe Yarar?</a:t>
            </a:r>
            <a:endParaRPr lang="tr-TR" sz="3200"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34291" y="2435184"/>
            <a:ext cx="10668000" cy="3674671"/>
          </a:xfrm>
        </p:spPr>
        <p:txBody>
          <a:bodyPr>
            <a:noAutofit/>
          </a:bodyPr>
          <a:lstStyle/>
          <a:p>
            <a:pPr algn="just"/>
            <a:r>
              <a:rPr lang="tr-TR" sz="2600" dirty="0">
                <a:cs typeface="Arial" panose="020B0604020202020204" pitchFamily="34" charset="0"/>
              </a:rPr>
              <a:t>Aslında çoğunuzun kendi özerk sınırlarının ihlal edilmediği, güvenli bir sınır istediğini biliyoruz. Tamamen sizin yaşantınızla ilgili konularda alınan kararlar ve konulan sınırlamalar üzerine fikrinizi söyleyip eleştiri yapabilmeli ama yine de bu kurallara uymanız gerektiğini bilmelisiniz.</a:t>
            </a:r>
          </a:p>
          <a:p>
            <a:pPr algn="just"/>
            <a:r>
              <a:rPr lang="tr-TR" sz="2600" dirty="0">
                <a:cs typeface="Arial" panose="020B0604020202020204" pitchFamily="34" charset="0"/>
              </a:rPr>
              <a:t>Sınır koymak sizi engellemek değildir. Aksine bulunduğunuz çevrede sağlıklı bir kişilik geliştirebilmeniz için bu kuralların yol gösterici olduğunu görebilmelisiniz. </a:t>
            </a:r>
          </a:p>
        </p:txBody>
      </p:sp>
    </p:spTree>
    <p:extLst>
      <p:ext uri="{BB962C8B-B14F-4D97-AF65-F5344CB8AC3E}">
        <p14:creationId xmlns:p14="http://schemas.microsoft.com/office/powerpoint/2010/main" val="220101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4618" y="1496291"/>
            <a:ext cx="9601200" cy="810491"/>
          </a:xfrm>
        </p:spPr>
        <p:txBody>
          <a:bodyPr/>
          <a:lstStyle/>
          <a:p>
            <a:r>
              <a:rPr lang="tr-TR" sz="3200" b="1" dirty="0">
                <a:solidFill>
                  <a:schemeClr val="tx1"/>
                </a:solidFill>
                <a:latin typeface="Arial" panose="020B0604020202020204" pitchFamily="34" charset="0"/>
                <a:cs typeface="Arial" panose="020B0604020202020204" pitchFamily="34" charset="0"/>
              </a:rPr>
              <a:t>Duygusal Sınırlar Nedir? Ne İşe Yarar?</a:t>
            </a:r>
          </a:p>
        </p:txBody>
      </p:sp>
      <p:sp>
        <p:nvSpPr>
          <p:cNvPr id="3" name="İçerik Yer Tutucusu 2"/>
          <p:cNvSpPr>
            <a:spLocks noGrp="1"/>
          </p:cNvSpPr>
          <p:nvPr>
            <p:ph idx="1"/>
          </p:nvPr>
        </p:nvSpPr>
        <p:spPr>
          <a:xfrm>
            <a:off x="817418" y="2603500"/>
            <a:ext cx="10515600" cy="2758209"/>
          </a:xfrm>
        </p:spPr>
        <p:txBody>
          <a:bodyPr>
            <a:normAutofit/>
          </a:bodyPr>
          <a:lstStyle/>
          <a:p>
            <a:r>
              <a:rPr lang="tr-TR" sz="2400" dirty="0">
                <a:cs typeface="Arial" panose="020B0604020202020204" pitchFamily="34" charset="0"/>
              </a:rPr>
              <a:t>Duygusal sınır, duygularımızın farkında olmayı, iletişim kurduğumuz insanların duygularını anlamamızı göstermektedir. </a:t>
            </a:r>
          </a:p>
          <a:p>
            <a:r>
              <a:rPr lang="tr-TR" sz="2400" dirty="0">
                <a:cs typeface="Arial" panose="020B0604020202020204" pitchFamily="34" charset="0"/>
              </a:rPr>
              <a:t>Ayrıca duygusal sınırlar karşılıklı olarak hislerimize saygı göstermeyi, duygusal mahremiyet alanı oluşturmamızı sağlamaktadır. </a:t>
            </a:r>
          </a:p>
          <a:p>
            <a:r>
              <a:rPr lang="tr-TR" sz="2400" dirty="0">
                <a:cs typeface="Arial" panose="020B0604020202020204" pitchFamily="34" charset="0"/>
              </a:rPr>
              <a:t>‘Ben </a:t>
            </a:r>
            <a:r>
              <a:rPr lang="tr-TR" sz="2400" dirty="0" err="1">
                <a:cs typeface="Arial" panose="020B0604020202020204" pitchFamily="34" charset="0"/>
              </a:rPr>
              <a:t>dili’ni</a:t>
            </a:r>
            <a:r>
              <a:rPr lang="tr-TR" sz="2400" dirty="0">
                <a:cs typeface="Arial" panose="020B0604020202020204" pitchFamily="34" charset="0"/>
              </a:rPr>
              <a:t> kullanarak kendimizi ifade edersek, iletişimle kurulan bağla duygu transferini ve doğru anlaşılmayı kolaylaştırabiliriz. </a:t>
            </a:r>
          </a:p>
        </p:txBody>
      </p:sp>
    </p:spTree>
    <p:extLst>
      <p:ext uri="{BB962C8B-B14F-4D97-AF65-F5344CB8AC3E}">
        <p14:creationId xmlns:p14="http://schemas.microsoft.com/office/powerpoint/2010/main" val="338857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295400" y="1348409"/>
            <a:ext cx="9601200" cy="665922"/>
          </a:xfrm>
        </p:spPr>
        <p:txBody>
          <a:bodyPr/>
          <a:lstStyle/>
          <a:p>
            <a:r>
              <a:rPr lang="tr-TR" sz="3200" b="1" dirty="0">
                <a:solidFill>
                  <a:schemeClr val="tx1"/>
                </a:solidFill>
                <a:latin typeface="Arial" panose="020B0604020202020204" pitchFamily="34" charset="0"/>
                <a:cs typeface="Arial" panose="020B0604020202020204" pitchFamily="34" charset="0"/>
              </a:rPr>
              <a:t>Duygusal Sınırlar Nedir? Ne İşe Yarar? </a:t>
            </a:r>
          </a:p>
        </p:txBody>
      </p:sp>
      <p:sp>
        <p:nvSpPr>
          <p:cNvPr id="3" name="İçerik Yer Tutucusu 2"/>
          <p:cNvSpPr>
            <a:spLocks noGrp="1"/>
          </p:cNvSpPr>
          <p:nvPr>
            <p:ph idx="1"/>
          </p:nvPr>
        </p:nvSpPr>
        <p:spPr>
          <a:xfrm>
            <a:off x="786384" y="2255520"/>
            <a:ext cx="10598727" cy="4096512"/>
          </a:xfrm>
        </p:spPr>
        <p:txBody>
          <a:bodyPr>
            <a:noAutofit/>
          </a:bodyPr>
          <a:lstStyle/>
          <a:p>
            <a:r>
              <a:rPr lang="tr-TR" sz="2400" dirty="0">
                <a:cs typeface="Arial" panose="020B0604020202020204" pitchFamily="34" charset="0"/>
              </a:rPr>
              <a:t>Büyükleriniz kuralları belirlerken,</a:t>
            </a:r>
          </a:p>
          <a:p>
            <a:r>
              <a:rPr lang="tr-TR" sz="2400" b="1" dirty="0">
                <a:solidFill>
                  <a:schemeClr val="accent2">
                    <a:lumMod val="75000"/>
                  </a:schemeClr>
                </a:solidFill>
                <a:cs typeface="Arial" panose="020B0604020202020204" pitchFamily="34" charset="0"/>
              </a:rPr>
              <a:t>Birinci aşamada</a:t>
            </a:r>
            <a:r>
              <a:rPr lang="tr-TR" sz="2400" dirty="0">
                <a:cs typeface="Arial" panose="020B0604020202020204" pitchFamily="34" charset="0"/>
              </a:rPr>
              <a:t>, öncelikle sizleri iyi tanıyor olmaları gerekir. Duygu ve düşüncelerinizin büyüklerinizce doğru algılandığını ve ifade edildiğini düşünüyor musunuz ? </a:t>
            </a:r>
          </a:p>
          <a:p>
            <a:r>
              <a:rPr lang="tr-TR" sz="2400" b="1" dirty="0">
                <a:solidFill>
                  <a:schemeClr val="accent4">
                    <a:lumMod val="75000"/>
                  </a:schemeClr>
                </a:solidFill>
                <a:cs typeface="Arial" panose="020B0604020202020204" pitchFamily="34" charset="0"/>
              </a:rPr>
              <a:t>İkinci aşamada</a:t>
            </a:r>
            <a:r>
              <a:rPr lang="tr-TR" sz="2400" b="1" dirty="0">
                <a:cs typeface="Arial" panose="020B0604020202020204" pitchFamily="34" charset="0"/>
              </a:rPr>
              <a:t>, </a:t>
            </a:r>
            <a:r>
              <a:rPr lang="tr-TR" sz="2400" dirty="0">
                <a:cs typeface="Arial" panose="020B0604020202020204" pitchFamily="34" charset="0"/>
              </a:rPr>
              <a:t>kurallar koyulurken sizin de fikirleriniz alınıyor mu?      Kurallar, Anne baba veya büyüklerinizle aranızda görüş birliğine vardıktan sonra koyulmalıdır. </a:t>
            </a:r>
          </a:p>
          <a:p>
            <a:r>
              <a:rPr lang="tr-TR" sz="2400" b="1" dirty="0">
                <a:solidFill>
                  <a:schemeClr val="accent4">
                    <a:lumMod val="50000"/>
                  </a:schemeClr>
                </a:solidFill>
                <a:cs typeface="Arial" panose="020B0604020202020204" pitchFamily="34" charset="0"/>
              </a:rPr>
              <a:t>Üçüncü aşamada </a:t>
            </a:r>
            <a:r>
              <a:rPr lang="tr-TR" sz="2400" dirty="0">
                <a:cs typeface="Arial" panose="020B0604020202020204" pitchFamily="34" charset="0"/>
              </a:rPr>
              <a:t>ise kurallara tutarlı bir biçimde uymanız ve ihlal ettiğinizde ise bir yaptırımla karşılaşacağınızı bilmeniz önemlidir.  </a:t>
            </a:r>
          </a:p>
          <a:p>
            <a:endParaRPr lang="tr-TR" sz="2400" dirty="0">
              <a:cs typeface="Arial" panose="020B0604020202020204" pitchFamily="34" charset="0"/>
            </a:endParaRPr>
          </a:p>
        </p:txBody>
      </p:sp>
    </p:spTree>
    <p:extLst>
      <p:ext uri="{BB962C8B-B14F-4D97-AF65-F5344CB8AC3E}">
        <p14:creationId xmlns:p14="http://schemas.microsoft.com/office/powerpoint/2010/main" val="185262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253416" y="2652580"/>
            <a:ext cx="4620309" cy="3193398"/>
          </a:xfrm>
          <a:prstGeom prst="rect">
            <a:avLst/>
          </a:prstGeom>
        </p:spPr>
      </p:pic>
      <p:sp>
        <p:nvSpPr>
          <p:cNvPr id="7" name="Unvan 1"/>
          <p:cNvSpPr>
            <a:spLocks noGrp="1"/>
          </p:cNvSpPr>
          <p:nvPr>
            <p:ph type="title"/>
          </p:nvPr>
        </p:nvSpPr>
        <p:spPr>
          <a:xfrm>
            <a:off x="1530627" y="1552113"/>
            <a:ext cx="3982278" cy="750957"/>
          </a:xfrm>
        </p:spPr>
        <p:txBody>
          <a:bodyPr/>
          <a:lstStyle/>
          <a:p>
            <a:r>
              <a:rPr lang="tr-TR" b="1" dirty="0">
                <a:solidFill>
                  <a:schemeClr val="tx1"/>
                </a:solidFill>
              </a:rPr>
              <a:t>Kişisel Sınırlar</a:t>
            </a:r>
          </a:p>
        </p:txBody>
      </p:sp>
      <p:sp>
        <p:nvSpPr>
          <p:cNvPr id="6" name="İçerik Yer Tutucusu 2"/>
          <p:cNvSpPr>
            <a:spLocks noGrp="1"/>
          </p:cNvSpPr>
          <p:nvPr>
            <p:ph idx="1"/>
          </p:nvPr>
        </p:nvSpPr>
        <p:spPr>
          <a:xfrm>
            <a:off x="586543" y="2704516"/>
            <a:ext cx="6666873" cy="3001340"/>
          </a:xfrm>
        </p:spPr>
        <p:txBody>
          <a:bodyPr>
            <a:noAutofit/>
          </a:bodyPr>
          <a:lstStyle/>
          <a:p>
            <a:pPr algn="just"/>
            <a:r>
              <a:rPr lang="tr-TR" sz="2400" dirty="0">
                <a:cs typeface="Arial" panose="020B0604020202020204" pitchFamily="34" charset="0"/>
              </a:rPr>
              <a:t>Sosyal hayatın içinde kendi özel alanınızın sınırlarını belirlemek ve korumak önemlidir.</a:t>
            </a:r>
          </a:p>
          <a:p>
            <a:pPr algn="just"/>
            <a:r>
              <a:rPr lang="tr-TR" sz="2400" dirty="0">
                <a:cs typeface="Arial" panose="020B0604020202020204" pitchFamily="34" charset="0"/>
              </a:rPr>
              <a:t>Diğer insanların özeline saygı duymak, ve </a:t>
            </a:r>
          </a:p>
          <a:p>
            <a:pPr algn="just"/>
            <a:r>
              <a:rPr lang="tr-TR" sz="2400" dirty="0">
                <a:cs typeface="Arial" panose="020B0604020202020204" pitchFamily="34" charset="0"/>
              </a:rPr>
              <a:t>İçerisinde yer aldığınız çevre ile aranızda gözle görülmeyen ancak kurallarla belirlenmiş olan sınırları görebilmeniz gerekir ve beklenir. </a:t>
            </a:r>
          </a:p>
        </p:txBody>
      </p:sp>
    </p:spTree>
    <p:extLst>
      <p:ext uri="{BB962C8B-B14F-4D97-AF65-F5344CB8AC3E}">
        <p14:creationId xmlns:p14="http://schemas.microsoft.com/office/powerpoint/2010/main" val="198147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83739" y="2690191"/>
            <a:ext cx="4206275" cy="2739547"/>
          </a:xfrm>
          <a:prstGeom prst="rect">
            <a:avLst/>
          </a:prstGeom>
        </p:spPr>
      </p:pic>
      <p:sp>
        <p:nvSpPr>
          <p:cNvPr id="6" name="Unvan 1"/>
          <p:cNvSpPr>
            <a:spLocks noGrp="1"/>
          </p:cNvSpPr>
          <p:nvPr>
            <p:ph type="title"/>
          </p:nvPr>
        </p:nvSpPr>
        <p:spPr>
          <a:xfrm>
            <a:off x="1861931" y="1811895"/>
            <a:ext cx="3703983" cy="742462"/>
          </a:xfrm>
        </p:spPr>
        <p:txBody>
          <a:bodyPr>
            <a:normAutofit fontScale="90000"/>
          </a:bodyPr>
          <a:lstStyle/>
          <a:p>
            <a:r>
              <a:rPr lang="tr-TR" b="1" dirty="0">
                <a:solidFill>
                  <a:schemeClr val="tx1"/>
                </a:solidFill>
              </a:rPr>
              <a:t>Kişisel Sınırlar</a:t>
            </a:r>
          </a:p>
        </p:txBody>
      </p:sp>
      <p:sp>
        <p:nvSpPr>
          <p:cNvPr id="7" name="İçerik Yer Tutucusu 2"/>
          <p:cNvSpPr>
            <a:spLocks noGrp="1"/>
          </p:cNvSpPr>
          <p:nvPr>
            <p:ph idx="1"/>
          </p:nvPr>
        </p:nvSpPr>
        <p:spPr>
          <a:xfrm>
            <a:off x="605648" y="2554357"/>
            <a:ext cx="6666873" cy="2285999"/>
          </a:xfrm>
        </p:spPr>
        <p:txBody>
          <a:bodyPr>
            <a:noAutofit/>
          </a:bodyPr>
          <a:lstStyle/>
          <a:p>
            <a:pPr algn="just"/>
            <a:endParaRPr lang="tr-TR" sz="2800" dirty="0">
              <a:cs typeface="Arial" panose="020B0604020202020204" pitchFamily="34" charset="0"/>
            </a:endParaRPr>
          </a:p>
          <a:p>
            <a:pPr algn="just"/>
            <a:r>
              <a:rPr lang="tr-TR" sz="2800" dirty="0">
                <a:cs typeface="Arial" panose="020B0604020202020204" pitchFamily="34" charset="0"/>
              </a:rPr>
              <a:t>Kişisel sınırları bilmek, başta kendinizin ve başkalarının özel alanını bilmeyi ve korumayı içermektedir. </a:t>
            </a:r>
          </a:p>
          <a:p>
            <a:pPr algn="just"/>
            <a:endParaRPr lang="tr-TR" sz="2800" dirty="0">
              <a:cs typeface="Arial" panose="020B0604020202020204" pitchFamily="34" charset="0"/>
            </a:endParaRPr>
          </a:p>
        </p:txBody>
      </p:sp>
    </p:spTree>
    <p:extLst>
      <p:ext uri="{BB962C8B-B14F-4D97-AF65-F5344CB8AC3E}">
        <p14:creationId xmlns:p14="http://schemas.microsoft.com/office/powerpoint/2010/main" val="241468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398105" y="1427921"/>
            <a:ext cx="3690730" cy="798443"/>
          </a:xfrm>
        </p:spPr>
        <p:txBody>
          <a:bodyPr>
            <a:normAutofit fontScale="90000"/>
          </a:bodyPr>
          <a:lstStyle/>
          <a:p>
            <a:r>
              <a:rPr lang="tr-TR" b="1" dirty="0">
                <a:solidFill>
                  <a:schemeClr val="tx1"/>
                </a:solidFill>
              </a:rPr>
              <a:t>Kişisel Sınırlar </a:t>
            </a:r>
          </a:p>
        </p:txBody>
      </p:sp>
      <p:sp>
        <p:nvSpPr>
          <p:cNvPr id="4" name="İçerik Yer Tutucusu 2"/>
          <p:cNvSpPr>
            <a:spLocks noGrp="1"/>
          </p:cNvSpPr>
          <p:nvPr>
            <p:ph idx="1"/>
          </p:nvPr>
        </p:nvSpPr>
        <p:spPr>
          <a:xfrm>
            <a:off x="914400" y="2603500"/>
            <a:ext cx="10196945" cy="2578100"/>
          </a:xfrm>
        </p:spPr>
        <p:txBody>
          <a:bodyPr>
            <a:normAutofit/>
          </a:bodyPr>
          <a:lstStyle/>
          <a:p>
            <a:pPr algn="just"/>
            <a:r>
              <a:rPr lang="tr-TR" sz="2400" dirty="0"/>
              <a:t>Kişisel sınırlar bilinci, kişinin kendisini değerli görmesini ve hissetmesini sağlar. </a:t>
            </a:r>
          </a:p>
          <a:p>
            <a:pPr algn="just"/>
            <a:r>
              <a:rPr lang="tr-TR" sz="2400" dirty="0"/>
              <a:t>Olumlu benlik algısı oluşturur. </a:t>
            </a:r>
          </a:p>
          <a:p>
            <a:pPr algn="just"/>
            <a:r>
              <a:rPr lang="tr-TR" sz="2400" dirty="0"/>
              <a:t>Karşılıklı saygı ve güven oluşumuna katkı sağlar. </a:t>
            </a:r>
          </a:p>
          <a:p>
            <a:pPr algn="just"/>
            <a:r>
              <a:rPr lang="tr-TR" sz="2400" dirty="0"/>
              <a:t>Anormal düşünce, tutum ve davranışlardan kişiyi uzak tutar. </a:t>
            </a:r>
          </a:p>
        </p:txBody>
      </p:sp>
    </p:spTree>
    <p:extLst>
      <p:ext uri="{BB962C8B-B14F-4D97-AF65-F5344CB8AC3E}">
        <p14:creationId xmlns:p14="http://schemas.microsoft.com/office/powerpoint/2010/main" val="133064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598" y="2405793"/>
            <a:ext cx="10064980" cy="2861152"/>
          </a:xfrm>
        </p:spPr>
        <p:txBody>
          <a:bodyPr>
            <a:normAutofit/>
          </a:bodyPr>
          <a:lstStyle/>
          <a:p>
            <a:pPr algn="just"/>
            <a:r>
              <a:rPr lang="tr-TR" sz="2400" dirty="0"/>
              <a:t>Sevgili gençler, ergenlik anne babadan ayrışma, farklı bir birey olma, toplumdaki yerini araştırma ve bir mesleğe yönelme çabalarının gösterildiği ve bu durumu anne babaya da kabul ettirme çabalarını içeren 8-10 yıllık bir dönemdir. </a:t>
            </a:r>
          </a:p>
          <a:p>
            <a:pPr algn="just"/>
            <a:r>
              <a:rPr lang="tr-TR" sz="2400" dirty="0"/>
              <a:t>Bu dönemde sizin de içerisinde yaşadığınız ve fark ettiğiniz gibi önemli fiziksel, duygusal ve davranışsal değişimler olmaktadır.</a:t>
            </a:r>
          </a:p>
        </p:txBody>
      </p:sp>
      <p:sp>
        <p:nvSpPr>
          <p:cNvPr id="4" name="Dikdörtgen 3"/>
          <p:cNvSpPr/>
          <p:nvPr/>
        </p:nvSpPr>
        <p:spPr>
          <a:xfrm>
            <a:off x="2432668" y="1591055"/>
            <a:ext cx="7784757" cy="584775"/>
          </a:xfrm>
          <a:prstGeom prst="rect">
            <a:avLst/>
          </a:prstGeom>
        </p:spPr>
        <p:txBody>
          <a:bodyPr wrap="square">
            <a:spAutoFit/>
          </a:bodyPr>
          <a:lstStyle/>
          <a:p>
            <a:r>
              <a:rPr lang="tr-TR" sz="3200" b="1" dirty="0"/>
              <a:t>Ergenlik Dönemi ve Kişisel-Sosyal Sınırlar</a:t>
            </a:r>
          </a:p>
        </p:txBody>
      </p:sp>
    </p:spTree>
    <p:extLst>
      <p:ext uri="{BB962C8B-B14F-4D97-AF65-F5344CB8AC3E}">
        <p14:creationId xmlns:p14="http://schemas.microsoft.com/office/powerpoint/2010/main" val="417789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3809" y="1348409"/>
            <a:ext cx="6619461" cy="758687"/>
          </a:xfrm>
        </p:spPr>
        <p:txBody>
          <a:bodyPr>
            <a:normAutofit fontScale="90000"/>
          </a:bodyPr>
          <a:lstStyle/>
          <a:p>
            <a:r>
              <a:rPr lang="tr-TR" sz="3200" b="1" dirty="0">
                <a:solidFill>
                  <a:schemeClr val="tx1"/>
                </a:solidFill>
                <a:cs typeface="Arial" panose="020B0604020202020204" pitchFamily="34" charset="0"/>
              </a:rPr>
              <a:t>Sağlıklı Kişisel Sınırları Oluşturmak</a:t>
            </a:r>
            <a:endParaRPr lang="tr-TR" b="1" dirty="0">
              <a:solidFill>
                <a:schemeClr val="tx1"/>
              </a:solidFill>
            </a:endParaRPr>
          </a:p>
        </p:txBody>
      </p:sp>
      <p:sp>
        <p:nvSpPr>
          <p:cNvPr id="3" name="İçerik Yer Tutucusu 2"/>
          <p:cNvSpPr>
            <a:spLocks noGrp="1"/>
          </p:cNvSpPr>
          <p:nvPr>
            <p:ph idx="1"/>
          </p:nvPr>
        </p:nvSpPr>
        <p:spPr>
          <a:xfrm>
            <a:off x="1025236" y="2506518"/>
            <a:ext cx="10155382" cy="3416300"/>
          </a:xfrm>
        </p:spPr>
        <p:txBody>
          <a:bodyPr>
            <a:normAutofit lnSpcReduction="10000"/>
          </a:bodyPr>
          <a:lstStyle/>
          <a:p>
            <a:pPr algn="just"/>
            <a:r>
              <a:rPr lang="tr-TR" sz="2400" dirty="0">
                <a:cs typeface="Arial" panose="020B0604020202020204" pitchFamily="34" charset="0"/>
              </a:rPr>
              <a:t>Sevgili gençler, öncelikle oluşturulan kişisel sınırların hakkınız olduğunu ve başkalarının size yaklaşımında bir parçada sizin de payınız olduğunu kabul etmelisiniz. </a:t>
            </a:r>
          </a:p>
          <a:p>
            <a:pPr algn="just"/>
            <a:r>
              <a:rPr lang="tr-TR" sz="2400" dirty="0">
                <a:cs typeface="Arial" panose="020B0604020202020204" pitchFamily="34" charset="0"/>
              </a:rPr>
              <a:t>Sınırlar, hayatınızda neyi kabul edip etmediğinizi anlatan bir sistemdir.</a:t>
            </a:r>
          </a:p>
          <a:p>
            <a:pPr lvl="0" algn="just"/>
            <a:r>
              <a:rPr lang="tr-TR" sz="2400" dirty="0">
                <a:cs typeface="Arial" panose="020B0604020202020204" pitchFamily="34" charset="0"/>
              </a:rPr>
              <a:t>Sizi koruma altına alan sınırlarınız olmalı. Güçlü bir benlik algısı için açık ve net olan sınırlar oluşturmak, başka kişilerin sınırları olduğunu bilmek ve saygı duymak, belirlenen sınırlara uyma konusunda tutarlı davranmak etkili olacaktır.</a:t>
            </a:r>
          </a:p>
          <a:p>
            <a:pPr marL="0" indent="0" algn="just">
              <a:buNone/>
            </a:pPr>
            <a:endParaRPr lang="tr-TR" sz="2400" dirty="0">
              <a:cs typeface="Arial" panose="020B0604020202020204" pitchFamily="34" charset="0"/>
            </a:endParaRPr>
          </a:p>
        </p:txBody>
      </p:sp>
    </p:spTree>
    <p:extLst>
      <p:ext uri="{BB962C8B-B14F-4D97-AF65-F5344CB8AC3E}">
        <p14:creationId xmlns:p14="http://schemas.microsoft.com/office/powerpoint/2010/main" val="230701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617305" y="1343890"/>
            <a:ext cx="6698974" cy="658090"/>
          </a:xfrm>
        </p:spPr>
        <p:txBody>
          <a:bodyPr>
            <a:normAutofit/>
          </a:bodyPr>
          <a:lstStyle/>
          <a:p>
            <a:pPr algn="just"/>
            <a:r>
              <a:rPr lang="tr-TR" sz="3200" dirty="0">
                <a:solidFill>
                  <a:schemeClr val="tx1"/>
                </a:solidFill>
                <a:latin typeface="Arial" panose="020B0604020202020204" pitchFamily="34" charset="0"/>
                <a:cs typeface="Arial" panose="020B0604020202020204" pitchFamily="34" charset="0"/>
              </a:rPr>
              <a:t>Sağlıklı Kişisel Sınırları Oluşturmak</a:t>
            </a:r>
            <a:endParaRPr lang="tr-TR" dirty="0">
              <a:solidFill>
                <a:schemeClr val="tx1"/>
              </a:solidFill>
            </a:endParaRPr>
          </a:p>
        </p:txBody>
      </p:sp>
      <p:sp>
        <p:nvSpPr>
          <p:cNvPr id="3" name="İçerik Yer Tutucusu 2"/>
          <p:cNvSpPr>
            <a:spLocks noGrp="1"/>
          </p:cNvSpPr>
          <p:nvPr>
            <p:ph idx="1"/>
          </p:nvPr>
        </p:nvSpPr>
        <p:spPr>
          <a:xfrm>
            <a:off x="720436" y="2451100"/>
            <a:ext cx="10695709" cy="3063010"/>
          </a:xfrm>
        </p:spPr>
        <p:txBody>
          <a:bodyPr>
            <a:noAutofit/>
          </a:bodyPr>
          <a:lstStyle/>
          <a:p>
            <a:pPr lvl="0" algn="just"/>
            <a:r>
              <a:rPr lang="tr-TR" sz="2400" dirty="0">
                <a:cs typeface="Arial" panose="020B0604020202020204" pitchFamily="34" charset="0"/>
              </a:rPr>
              <a:t>Etrafınızdaki insanların, istekleri ve ihtiyaçları olacaktır. Ancak öncelikli sırada kendi istek ve ihtiyaçlarınız olduğunu fark etmelisiniz. </a:t>
            </a:r>
          </a:p>
          <a:p>
            <a:pPr lvl="0" algn="just"/>
            <a:r>
              <a:rPr lang="tr-TR" sz="2400" b="1" dirty="0">
                <a:solidFill>
                  <a:srgbClr val="00B0F0"/>
                </a:solidFill>
                <a:cs typeface="Arial" panose="020B0604020202020204" pitchFamily="34" charset="0"/>
              </a:rPr>
              <a:t>Hayır</a:t>
            </a:r>
            <a:r>
              <a:rPr lang="tr-TR" sz="2400" dirty="0">
                <a:solidFill>
                  <a:srgbClr val="00B0F0"/>
                </a:solidFill>
                <a:cs typeface="Arial" panose="020B0604020202020204" pitchFamily="34" charset="0"/>
              </a:rPr>
              <a:t> demekte zorlandığınızda</a:t>
            </a:r>
            <a:r>
              <a:rPr lang="tr-TR" sz="2400" dirty="0">
                <a:cs typeface="Arial" panose="020B0604020202020204" pitchFamily="34" charset="0"/>
              </a:rPr>
              <a:t>, ısrar edenin istek ve ihtiyaçlarını önceliğiniz haline getirdiğinizde yani, çoğunlukla kendinizi </a:t>
            </a:r>
            <a:r>
              <a:rPr lang="tr-TR" sz="2400" dirty="0">
                <a:solidFill>
                  <a:srgbClr val="00B0F0"/>
                </a:solidFill>
                <a:cs typeface="Arial" panose="020B0604020202020204" pitchFamily="34" charset="0"/>
              </a:rPr>
              <a:t>dezavantajlı</a:t>
            </a:r>
            <a:r>
              <a:rPr lang="tr-TR" sz="2400" dirty="0">
                <a:cs typeface="Arial" panose="020B0604020202020204" pitchFamily="34" charset="0"/>
              </a:rPr>
              <a:t> bir konumda bulursunuz. Kendi değerlerinizi yok sayarak başkalarının memnuniyetini sağlamaya çalışmak hiç kimse için bir iyilik hali sağlamamaktadır.</a:t>
            </a:r>
          </a:p>
          <a:p>
            <a:pPr marL="0" indent="0" algn="just">
              <a:buNone/>
            </a:pPr>
            <a:endParaRPr lang="tr-TR" sz="2400" dirty="0">
              <a:cs typeface="Arial" panose="020B0604020202020204" pitchFamily="34" charset="0"/>
            </a:endParaRPr>
          </a:p>
        </p:txBody>
      </p:sp>
    </p:spTree>
    <p:extLst>
      <p:ext uri="{BB962C8B-B14F-4D97-AF65-F5344CB8AC3E}">
        <p14:creationId xmlns:p14="http://schemas.microsoft.com/office/powerpoint/2010/main" val="8280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2100470" y="1375235"/>
            <a:ext cx="6712226" cy="586409"/>
          </a:xfrm>
        </p:spPr>
        <p:txBody>
          <a:bodyPr/>
          <a:lstStyle/>
          <a:p>
            <a:r>
              <a:rPr lang="tr-TR" sz="3200" dirty="0">
                <a:solidFill>
                  <a:schemeClr val="tx1"/>
                </a:solidFill>
                <a:cs typeface="Arial" panose="020B0604020202020204" pitchFamily="34" charset="0"/>
              </a:rPr>
              <a:t>Sağlıklı Kişisel Sınırları Oluşturmak</a:t>
            </a:r>
            <a:endParaRPr lang="tr-TR" dirty="0">
              <a:solidFill>
                <a:schemeClr val="tx1"/>
              </a:solidFill>
            </a:endParaRPr>
          </a:p>
        </p:txBody>
      </p:sp>
      <p:sp>
        <p:nvSpPr>
          <p:cNvPr id="3" name="İçerik Yer Tutucusu 2"/>
          <p:cNvSpPr>
            <a:spLocks noGrp="1"/>
          </p:cNvSpPr>
          <p:nvPr>
            <p:ph idx="1"/>
          </p:nvPr>
        </p:nvSpPr>
        <p:spPr>
          <a:xfrm>
            <a:off x="1154954" y="2603500"/>
            <a:ext cx="8825659" cy="1455882"/>
          </a:xfrm>
          <a:solidFill>
            <a:schemeClr val="accent4"/>
          </a:solidFill>
        </p:spPr>
        <p:txBody>
          <a:bodyPr>
            <a:normAutofit/>
          </a:bodyPr>
          <a:lstStyle/>
          <a:p>
            <a:pPr marL="0" indent="0">
              <a:buNone/>
            </a:pPr>
            <a:r>
              <a:rPr lang="tr-TR" sz="3200" b="1" dirty="0"/>
              <a:t>Yanlışa evet deme..</a:t>
            </a:r>
          </a:p>
          <a:p>
            <a:endParaRPr lang="tr-TR" sz="3200" b="1" dirty="0"/>
          </a:p>
        </p:txBody>
      </p:sp>
      <p:pic>
        <p:nvPicPr>
          <p:cNvPr id="1026" name="Picture 2" descr="Hayır Demek Zor Ama... - Salihli Rehberlik ve Araştırma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783" y="2603500"/>
            <a:ext cx="5995843" cy="33681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langkah, maju, normal, biru Ik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817" y="705272"/>
            <a:ext cx="969074" cy="963168"/>
          </a:xfrm>
          <a:prstGeom prst="rect">
            <a:avLst/>
          </a:prstGeom>
          <a:noFill/>
          <a:ln>
            <a:noFill/>
          </a:ln>
        </p:spPr>
      </p:pic>
    </p:spTree>
    <p:extLst>
      <p:ext uri="{BB962C8B-B14F-4D97-AF65-F5344CB8AC3E}">
        <p14:creationId xmlns:p14="http://schemas.microsoft.com/office/powerpoint/2010/main" val="255347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219739" y="1626704"/>
            <a:ext cx="6380922" cy="493643"/>
          </a:xfrm>
        </p:spPr>
        <p:txBody>
          <a:bodyPr>
            <a:normAutofit fontScale="90000"/>
          </a:bodyPr>
          <a:lstStyle/>
          <a:p>
            <a:r>
              <a:rPr lang="tr-TR" sz="3200" b="1" dirty="0">
                <a:solidFill>
                  <a:schemeClr val="tx1"/>
                </a:solidFill>
                <a:cs typeface="Arial" panose="020B0604020202020204" pitchFamily="34" charset="0"/>
              </a:rPr>
              <a:t>Sağlıklı Kişisel Sınırları Oluşturmak</a:t>
            </a:r>
            <a:endParaRPr lang="tr-TR" dirty="0">
              <a:solidFill>
                <a:schemeClr val="tx1"/>
              </a:solidFill>
            </a:endParaRPr>
          </a:p>
        </p:txBody>
      </p:sp>
      <p:sp>
        <p:nvSpPr>
          <p:cNvPr id="3" name="İçerik Yer Tutucusu 2"/>
          <p:cNvSpPr>
            <a:spLocks noGrp="1"/>
          </p:cNvSpPr>
          <p:nvPr>
            <p:ph idx="1"/>
          </p:nvPr>
        </p:nvSpPr>
        <p:spPr>
          <a:xfrm>
            <a:off x="1154954" y="2603500"/>
            <a:ext cx="9596173" cy="2439555"/>
          </a:xfrm>
        </p:spPr>
        <p:txBody>
          <a:bodyPr>
            <a:noAutofit/>
          </a:bodyPr>
          <a:lstStyle/>
          <a:p>
            <a:pPr lvl="0" algn="just"/>
            <a:r>
              <a:rPr lang="tr-TR" sz="2400" dirty="0"/>
              <a:t>Kabul edemeyeceğiniz tutum ve davranışları belirlemelisiniz.  </a:t>
            </a:r>
          </a:p>
          <a:p>
            <a:pPr lvl="0" algn="just"/>
            <a:r>
              <a:rPr lang="tr-TR" sz="2400" dirty="0"/>
              <a:t>Başkalarının size göre saygısızca olan uygunsuz veya rahatsız edici bulduğunuz davranışlarını görmelerine yardımcı olun.</a:t>
            </a:r>
          </a:p>
          <a:p>
            <a:pPr algn="just"/>
            <a:endParaRPr lang="tr-TR" sz="2400" dirty="0"/>
          </a:p>
        </p:txBody>
      </p:sp>
    </p:spTree>
    <p:extLst>
      <p:ext uri="{BB962C8B-B14F-4D97-AF65-F5344CB8AC3E}">
        <p14:creationId xmlns:p14="http://schemas.microsoft.com/office/powerpoint/2010/main" val="190695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914940" y="1613452"/>
            <a:ext cx="6685721" cy="705678"/>
          </a:xfrm>
        </p:spPr>
        <p:txBody>
          <a:bodyPr>
            <a:normAutofit fontScale="90000"/>
          </a:bodyPr>
          <a:lstStyle/>
          <a:p>
            <a:r>
              <a:rPr lang="tr-TR" sz="3200" b="1" dirty="0">
                <a:solidFill>
                  <a:schemeClr val="tx1"/>
                </a:solidFill>
                <a:cs typeface="Arial" panose="020B0604020202020204" pitchFamily="34" charset="0"/>
              </a:rPr>
              <a:t>Sağlıklı Kişisel Sınırları Oluşturmak</a:t>
            </a:r>
            <a:endParaRPr lang="tr-TR" dirty="0">
              <a:solidFill>
                <a:schemeClr val="tx1"/>
              </a:solidFill>
            </a:endParaRPr>
          </a:p>
        </p:txBody>
      </p:sp>
      <p:sp>
        <p:nvSpPr>
          <p:cNvPr id="3" name="İçerik Yer Tutucusu 2"/>
          <p:cNvSpPr>
            <a:spLocks noGrp="1"/>
          </p:cNvSpPr>
          <p:nvPr>
            <p:ph idx="1"/>
          </p:nvPr>
        </p:nvSpPr>
        <p:spPr>
          <a:xfrm>
            <a:off x="1154954" y="2603500"/>
            <a:ext cx="9623882" cy="2010064"/>
          </a:xfrm>
        </p:spPr>
        <p:txBody>
          <a:bodyPr>
            <a:normAutofit/>
          </a:bodyPr>
          <a:lstStyle/>
          <a:p>
            <a:pPr lvl="0"/>
            <a:r>
              <a:rPr lang="tr-TR" sz="2400" dirty="0"/>
              <a:t>Başkaları tarafından baskı görmeden kendi değer yargılarınızı belirleyerek gerçek benliğinizin oluşmasına izin verin.</a:t>
            </a:r>
          </a:p>
          <a:p>
            <a:endParaRPr lang="tr-TR" sz="2400" dirty="0"/>
          </a:p>
        </p:txBody>
      </p:sp>
    </p:spTree>
    <p:extLst>
      <p:ext uri="{BB962C8B-B14F-4D97-AF65-F5344CB8AC3E}">
        <p14:creationId xmlns:p14="http://schemas.microsoft.com/office/powerpoint/2010/main" val="8904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570383" y="1551709"/>
            <a:ext cx="6804991" cy="705678"/>
          </a:xfrm>
        </p:spPr>
        <p:txBody>
          <a:bodyPr/>
          <a:lstStyle/>
          <a:p>
            <a:r>
              <a:rPr lang="tr-TR" sz="3200" b="1" dirty="0">
                <a:solidFill>
                  <a:schemeClr val="tx1"/>
                </a:solidFill>
                <a:cs typeface="Arial" panose="020B0604020202020204" pitchFamily="34" charset="0"/>
              </a:rPr>
              <a:t>Sağlıklı Kişisel Sınırları Oluşturmak</a:t>
            </a:r>
            <a:endParaRPr lang="tr-TR" dirty="0">
              <a:solidFill>
                <a:schemeClr val="tx1"/>
              </a:solidFill>
            </a:endParaRPr>
          </a:p>
        </p:txBody>
      </p:sp>
      <p:sp>
        <p:nvSpPr>
          <p:cNvPr id="3" name="İçerik Yer Tutucusu 2"/>
          <p:cNvSpPr>
            <a:spLocks noGrp="1"/>
          </p:cNvSpPr>
          <p:nvPr>
            <p:ph idx="1"/>
          </p:nvPr>
        </p:nvSpPr>
        <p:spPr>
          <a:xfrm>
            <a:off x="1154954" y="2603500"/>
            <a:ext cx="9554610" cy="2702791"/>
          </a:xfrm>
        </p:spPr>
        <p:txBody>
          <a:bodyPr>
            <a:normAutofit/>
          </a:bodyPr>
          <a:lstStyle/>
          <a:p>
            <a:pPr lvl="0" algn="just"/>
            <a:r>
              <a:rPr lang="tr-TR" sz="2400" dirty="0"/>
              <a:t>Kendiniz için en iyi ve en doğru olanı, ihtiyaçlarınızı, isteklerinizi ancak siz bilebilirsiniz. Buna dayanarak kendinize güvenmeli ve inanmalısınız. </a:t>
            </a:r>
          </a:p>
          <a:p>
            <a:pPr lvl="0" algn="just"/>
            <a:r>
              <a:rPr lang="tr-TR" sz="2400" dirty="0"/>
              <a:t>Başkalarının sizin adınıza kararlar almasına sessiz kalmak, var olan ne ise onu kabullenme anlamındadır. Kendinizi uygun cümlelerle ifade edebilir, fikrinizi söyleyebilirsiniz. Otoriteyi karşınıza değil yanınıza alarak…</a:t>
            </a:r>
          </a:p>
          <a:p>
            <a:pPr algn="just"/>
            <a:endParaRPr lang="tr-TR" sz="2400" dirty="0"/>
          </a:p>
        </p:txBody>
      </p:sp>
    </p:spTree>
    <p:extLst>
      <p:ext uri="{BB962C8B-B14F-4D97-AF65-F5344CB8AC3E}">
        <p14:creationId xmlns:p14="http://schemas.microsoft.com/office/powerpoint/2010/main" val="1091379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92D050"/>
          </a:solidFill>
        </p:spPr>
        <p:txBody>
          <a:bodyPr>
            <a:normAutofit/>
          </a:bodyPr>
          <a:lstStyle/>
          <a:p>
            <a:r>
              <a:rPr lang="tr-TR" sz="2800" b="1" dirty="0">
                <a:solidFill>
                  <a:schemeClr val="tx1"/>
                </a:solidFill>
              </a:rPr>
              <a:t>Yardım alabilirsin.</a:t>
            </a:r>
          </a:p>
          <a:p>
            <a:r>
              <a:rPr lang="tr-TR" sz="2800" b="1" dirty="0">
                <a:solidFill>
                  <a:schemeClr val="tx1"/>
                </a:solidFill>
              </a:rPr>
              <a:t>Yalnız değilsin.</a:t>
            </a:r>
          </a:p>
        </p:txBody>
      </p:sp>
      <p:pic>
        <p:nvPicPr>
          <p:cNvPr id="4" name="Picture 2" descr="Huysuz ve Tatsız Adam: La Linea / Bay Meraklı 3 – LaLineakap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016" y="3607452"/>
            <a:ext cx="4518597" cy="2412348"/>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p:cNvSpPr txBox="1">
            <a:spLocks/>
          </p:cNvSpPr>
          <p:nvPr/>
        </p:nvSpPr>
        <p:spPr bwMode="gray">
          <a:xfrm>
            <a:off x="6764243" y="4076700"/>
            <a:ext cx="2474976" cy="113364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12700" rIns="0" bIns="0" rtlCol="0" anchor="ctr">
            <a:spAutoFit/>
          </a:bodyPr>
          <a:lstStyle>
            <a:lvl1pPr algn="l" defTabSz="457200" rtl="0" eaLnBrk="1" latinLnBrk="0" hangingPunct="1">
              <a:spcBef>
                <a:spcPct val="0"/>
              </a:spcBef>
              <a:buNone/>
              <a:defRPr sz="36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12700" algn="ctr">
              <a:spcBef>
                <a:spcPts val="100"/>
              </a:spcBef>
            </a:pPr>
            <a:r>
              <a:rPr lang="tr-TR" sz="1800" dirty="0" smtClean="0">
                <a:ln w="0"/>
                <a:solidFill>
                  <a:schemeClr val="accent1"/>
                </a:solidFill>
                <a:effectLst>
                  <a:outerShdw blurRad="38100" dist="25400" dir="5400000" algn="ctr" rotWithShape="0">
                    <a:srgbClr val="6E747A">
                      <a:alpha val="43000"/>
                    </a:srgbClr>
                  </a:outerShdw>
                </a:effectLst>
                <a:latin typeface="Monotype Corsiva" panose="03010101010201010101" pitchFamily="66" charset="0"/>
                <a:cs typeface="Times New Roman" panose="02020603050405020304" pitchFamily="18" charset="0"/>
              </a:rPr>
              <a:t>HİLAL GELEGEN</a:t>
            </a:r>
          </a:p>
          <a:p>
            <a:pPr marL="12700" algn="ctr">
              <a:spcBef>
                <a:spcPts val="100"/>
              </a:spcBef>
            </a:pPr>
            <a:r>
              <a:rPr lang="tr-TR" sz="1800" spc="-200" dirty="0" smtClean="0">
                <a:ln w="0"/>
                <a:solidFill>
                  <a:schemeClr val="accent1"/>
                </a:solidFill>
                <a:effectLst>
                  <a:outerShdw blurRad="38100" dist="25400" dir="5400000" algn="ctr" rotWithShape="0">
                    <a:srgbClr val="6E747A">
                      <a:alpha val="43000"/>
                    </a:srgbClr>
                  </a:outerShdw>
                </a:effectLst>
                <a:latin typeface="Monotype Corsiva" panose="03010101010201010101" pitchFamily="66" charset="0"/>
                <a:cs typeface="Times New Roman" panose="02020603050405020304" pitchFamily="18" charset="0"/>
              </a:rPr>
              <a:t>OKUL  PSİKOLOJİK DANIŞMANI- OKUL REHBER ÖĞRETMENİ</a:t>
            </a:r>
            <a:endParaRPr lang="tr-TR" sz="1800" spc="-200" dirty="0">
              <a:latin typeface="Monotype Corsiva" panose="03010101010201010101" pitchFamily="66" charset="0"/>
              <a:cs typeface="Wingdings"/>
            </a:endParaRPr>
          </a:p>
        </p:txBody>
      </p:sp>
    </p:spTree>
    <p:extLst>
      <p:ext uri="{BB962C8B-B14F-4D97-AF65-F5344CB8AC3E}">
        <p14:creationId xmlns:p14="http://schemas.microsoft.com/office/powerpoint/2010/main" val="420038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 y="0"/>
            <a:ext cx="12191998" cy="6858000"/>
          </a:xfrm>
          <a:prstGeom prst="rect">
            <a:avLst/>
          </a:prstGeom>
        </p:spPr>
      </p:pic>
      <p:pic>
        <p:nvPicPr>
          <p:cNvPr id="5" name="Resim 4"/>
          <p:cNvPicPr>
            <a:picLocks noChangeAspect="1"/>
          </p:cNvPicPr>
          <p:nvPr/>
        </p:nvPicPr>
        <p:blipFill>
          <a:blip r:embed="rId3"/>
          <a:stretch>
            <a:fillRect/>
          </a:stretch>
        </p:blipFill>
        <p:spPr>
          <a:xfrm>
            <a:off x="1671294" y="2654300"/>
            <a:ext cx="9126503" cy="2152075"/>
          </a:xfrm>
          <a:prstGeom prst="rect">
            <a:avLst/>
          </a:prstGeom>
        </p:spPr>
      </p:pic>
      <p:sp>
        <p:nvSpPr>
          <p:cNvPr id="6" name="İçerik Yer Tutucusu 2"/>
          <p:cNvSpPr txBox="1">
            <a:spLocks/>
          </p:cNvSpPr>
          <p:nvPr/>
        </p:nvSpPr>
        <p:spPr>
          <a:xfrm>
            <a:off x="1692877" y="2591144"/>
            <a:ext cx="9078570" cy="2424201"/>
          </a:xfrm>
          <a:prstGeom prst="rect">
            <a:avLst/>
          </a:prstGeom>
          <a:solidFill>
            <a:schemeClr val="accent4">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tr-TR" sz="800" dirty="0">
                <a:latin typeface="Times New Roman" panose="02020603050405020304" pitchFamily="18" charset="0"/>
                <a:cs typeface="Times New Roman" panose="02020603050405020304" pitchFamily="18" charset="0"/>
              </a:rPr>
              <a:t>  </a:t>
            </a:r>
          </a:p>
          <a:p>
            <a:r>
              <a:rPr lang="tr-TR" sz="3200" dirty="0">
                <a:latin typeface="Times New Roman" panose="02020603050405020304" pitchFamily="18" charset="0"/>
                <a:cs typeface="Times New Roman" panose="02020603050405020304" pitchFamily="18" charset="0"/>
              </a:rPr>
              <a:t>Gençler için sınırlar neden önemlidir ?</a:t>
            </a:r>
          </a:p>
          <a:p>
            <a:r>
              <a:rPr lang="tr-TR" sz="3200" dirty="0">
                <a:latin typeface="Times New Roman" panose="02020603050405020304" pitchFamily="18" charset="0"/>
                <a:cs typeface="Times New Roman" panose="02020603050405020304" pitchFamily="18" charset="0"/>
              </a:rPr>
              <a:t>Büyüklerimiz neden sınır koymalıdır?</a:t>
            </a:r>
          </a:p>
          <a:p>
            <a:r>
              <a:rPr lang="tr-TR" sz="3200" dirty="0">
                <a:latin typeface="Times New Roman" panose="02020603050405020304" pitchFamily="18" charset="0"/>
                <a:cs typeface="Times New Roman" panose="02020603050405020304" pitchFamily="18" charset="0"/>
              </a:rPr>
              <a:t>Neden konulan sınırlara-kurallara uymalıyız ?</a:t>
            </a:r>
          </a:p>
          <a:p>
            <a:pPr marL="0" indent="0">
              <a:buNone/>
            </a:pPr>
            <a:r>
              <a:rPr lang="tr-TR" sz="800" dirty="0">
                <a:latin typeface="Times New Roman" panose="02020603050405020304" pitchFamily="18" charset="0"/>
                <a:cs typeface="Times New Roman" panose="02020603050405020304" pitchFamily="18" charset="0"/>
              </a:rPr>
              <a:t>     </a:t>
            </a:r>
          </a:p>
        </p:txBody>
      </p:sp>
      <p:sp>
        <p:nvSpPr>
          <p:cNvPr id="7" name="Unvan 1"/>
          <p:cNvSpPr txBox="1">
            <a:spLocks/>
          </p:cNvSpPr>
          <p:nvPr/>
        </p:nvSpPr>
        <p:spPr bwMode="gray">
          <a:xfrm>
            <a:off x="1715294" y="1081620"/>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solidFill>
                  <a:srgbClr val="FFFF00"/>
                </a:solidFill>
              </a:rPr>
              <a:t>Sınırlar, Temel Kurallar</a:t>
            </a:r>
          </a:p>
        </p:txBody>
      </p:sp>
    </p:spTree>
    <p:extLst>
      <p:ext uri="{BB962C8B-B14F-4D97-AF65-F5344CB8AC3E}">
        <p14:creationId xmlns:p14="http://schemas.microsoft.com/office/powerpoint/2010/main" val="202161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5070" y="1304973"/>
            <a:ext cx="7891510" cy="706964"/>
          </a:xfrm>
        </p:spPr>
        <p:txBody>
          <a:bodyPr/>
          <a:lstStyle/>
          <a:p>
            <a:r>
              <a:rPr lang="tr-TR" dirty="0">
                <a:solidFill>
                  <a:schemeClr val="tx1"/>
                </a:solidFill>
                <a:latin typeface="+mn-lt"/>
              </a:rPr>
              <a:t>Sınır</a:t>
            </a:r>
          </a:p>
        </p:txBody>
      </p:sp>
      <p:sp>
        <p:nvSpPr>
          <p:cNvPr id="3" name="İçerik Yer Tutucusu 2"/>
          <p:cNvSpPr>
            <a:spLocks noGrp="1"/>
          </p:cNvSpPr>
          <p:nvPr>
            <p:ph idx="1"/>
          </p:nvPr>
        </p:nvSpPr>
        <p:spPr>
          <a:xfrm>
            <a:off x="1247719" y="2136727"/>
            <a:ext cx="9914828" cy="3416300"/>
          </a:xfrm>
        </p:spPr>
        <p:txBody>
          <a:bodyPr>
            <a:normAutofit/>
          </a:bodyPr>
          <a:lstStyle/>
          <a:p>
            <a:pPr algn="just"/>
            <a:r>
              <a:rPr lang="tr-TR" sz="2400" dirty="0">
                <a:cs typeface="Arial" panose="020B0604020202020204" pitchFamily="34" charset="0"/>
              </a:rPr>
              <a:t>“Sınır” kelimesi kulağa kısıtlayıcı bir kavram gibi gelse de aslında </a:t>
            </a:r>
            <a:r>
              <a:rPr lang="tr-TR" sz="2400" i="1" dirty="0">
                <a:solidFill>
                  <a:srgbClr val="00B050"/>
                </a:solidFill>
                <a:cs typeface="Arial" panose="020B0604020202020204" pitchFamily="34" charset="0"/>
              </a:rPr>
              <a:t>kendi hak, özgürlük, düşünce ve duygularımızla var olarak, bize kendi dünyamızı bilinçli bir şekilde yaşama imkanı</a:t>
            </a:r>
            <a:r>
              <a:rPr lang="tr-TR" sz="2400" dirty="0">
                <a:cs typeface="Arial" panose="020B0604020202020204" pitchFamily="34" charset="0"/>
              </a:rPr>
              <a:t> sağlamaktadır. </a:t>
            </a:r>
          </a:p>
          <a:p>
            <a:pPr algn="just"/>
            <a:r>
              <a:rPr lang="tr-TR" sz="2400" dirty="0">
                <a:cs typeface="Arial" panose="020B0604020202020204" pitchFamily="34" charset="0"/>
              </a:rPr>
              <a:t>Sınırlar ayrıca, başka insanlara nasıl davranılması gerektiğini de belirler. İnsanları kötü deneyimlerden korur, bireylerin çevrisi ile sağlıklı bir ayrışma yaşamasını sağlar. </a:t>
            </a:r>
          </a:p>
          <a:p>
            <a:pPr algn="just"/>
            <a:endParaRPr lang="tr-TR" sz="2400" dirty="0">
              <a:cs typeface="Arial" panose="020B0604020202020204" pitchFamily="34" charset="0"/>
            </a:endParaRPr>
          </a:p>
        </p:txBody>
      </p:sp>
    </p:spTree>
    <p:extLst>
      <p:ext uri="{BB962C8B-B14F-4D97-AF65-F5344CB8AC3E}">
        <p14:creationId xmlns:p14="http://schemas.microsoft.com/office/powerpoint/2010/main" val="313471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0442" y="961476"/>
            <a:ext cx="8761413" cy="706964"/>
          </a:xfrm>
        </p:spPr>
        <p:txBody>
          <a:bodyPr>
            <a:normAutofit/>
          </a:bodyPr>
          <a:lstStyle/>
          <a:p>
            <a:r>
              <a:rPr lang="tr-TR" dirty="0">
                <a:solidFill>
                  <a:schemeClr val="tx1"/>
                </a:solidFill>
              </a:rPr>
              <a:t>Sınırları Bilmek ve Korumak</a:t>
            </a:r>
          </a:p>
        </p:txBody>
      </p:sp>
      <p:sp>
        <p:nvSpPr>
          <p:cNvPr id="3" name="İçerik Yer Tutucusu 2"/>
          <p:cNvSpPr>
            <a:spLocks noGrp="1"/>
          </p:cNvSpPr>
          <p:nvPr>
            <p:ph idx="1"/>
          </p:nvPr>
        </p:nvSpPr>
        <p:spPr>
          <a:xfrm>
            <a:off x="1154954" y="2338456"/>
            <a:ext cx="10094937" cy="2855191"/>
          </a:xfrm>
        </p:spPr>
        <p:txBody>
          <a:bodyPr>
            <a:normAutofit/>
          </a:bodyPr>
          <a:lstStyle/>
          <a:p>
            <a:pPr algn="just"/>
            <a:r>
              <a:rPr lang="tr-TR" sz="2400" dirty="0">
                <a:cs typeface="Arial" panose="020B0604020202020204" pitchFamily="34" charset="0"/>
              </a:rPr>
              <a:t>Sınırları korumak, ilişkilerin düzenlenmesi ve sağlıklı bir şekilde ilerlemesinde oldukça etkilidir. Başkalarının bakış açısına göre şekil almanızı engelleyerek kendi duygu, düşünce ve ihtiyaçlarınızı belirlemenizi sağlar.  </a:t>
            </a:r>
          </a:p>
          <a:p>
            <a:pPr algn="just"/>
            <a:r>
              <a:rPr lang="tr-TR" sz="2400" dirty="0">
                <a:cs typeface="Arial" panose="020B0604020202020204" pitchFamily="34" charset="0"/>
              </a:rPr>
              <a:t>Aile içerisinde, arkadaşlık ilişkilerinde, duygusal ilişkilerde ve iş yaşamı gibi çok farklı alanlarda sınırları bilmek, belirlemek ve korumak gereklidir.  </a:t>
            </a:r>
          </a:p>
        </p:txBody>
      </p:sp>
      <p:pic>
        <p:nvPicPr>
          <p:cNvPr id="4" name="Resim 3" descr="langkah, maju, normal, biru Ik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817" y="705272"/>
            <a:ext cx="969074" cy="963168"/>
          </a:xfrm>
          <a:prstGeom prst="rect">
            <a:avLst/>
          </a:prstGeom>
          <a:noFill/>
          <a:ln>
            <a:noFill/>
          </a:ln>
        </p:spPr>
      </p:pic>
    </p:spTree>
    <p:extLst>
      <p:ext uri="{BB962C8B-B14F-4D97-AF65-F5344CB8AC3E}">
        <p14:creationId xmlns:p14="http://schemas.microsoft.com/office/powerpoint/2010/main" val="277800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656" y="2326409"/>
            <a:ext cx="10169235" cy="3908136"/>
          </a:xfrm>
        </p:spPr>
        <p:txBody>
          <a:bodyPr>
            <a:noAutofit/>
          </a:bodyPr>
          <a:lstStyle/>
          <a:p>
            <a:pPr algn="just"/>
            <a:r>
              <a:rPr lang="tr-TR" sz="2400" dirty="0">
                <a:cs typeface="Arial" panose="020B0604020202020204" pitchFamily="34" charset="0"/>
              </a:rPr>
              <a:t>Bu dönemde bazen duygusal olarak kendinizi anne babanızdan uzaklaşmaya, </a:t>
            </a:r>
          </a:p>
          <a:p>
            <a:pPr algn="just"/>
            <a:r>
              <a:rPr lang="tr-TR" sz="2400" dirty="0">
                <a:cs typeface="Arial" panose="020B0604020202020204" pitchFamily="34" charset="0"/>
              </a:rPr>
              <a:t>Etrafınızda olabilecek riskleri olduğundan az görmeye, </a:t>
            </a:r>
          </a:p>
          <a:p>
            <a:pPr algn="just"/>
            <a:r>
              <a:rPr lang="tr-TR" sz="2400" dirty="0">
                <a:cs typeface="Arial" panose="020B0604020202020204" pitchFamily="34" charset="0"/>
              </a:rPr>
              <a:t>Sanki her şeyi yapabilecekmiş gibi algılamaya ve</a:t>
            </a:r>
          </a:p>
          <a:p>
            <a:pPr algn="just"/>
            <a:r>
              <a:rPr lang="tr-TR" sz="2400" dirty="0">
                <a:cs typeface="Arial" panose="020B0604020202020204" pitchFamily="34" charset="0"/>
              </a:rPr>
              <a:t>Otoriteye karşı çatışmalara girme gibi, kişisel-sosyal sorunlar yaşayabilirsiniz. </a:t>
            </a:r>
          </a:p>
        </p:txBody>
      </p:sp>
      <p:sp>
        <p:nvSpPr>
          <p:cNvPr id="4" name="Dikdörtgen 3"/>
          <p:cNvSpPr/>
          <p:nvPr/>
        </p:nvSpPr>
        <p:spPr>
          <a:xfrm>
            <a:off x="1495689" y="1278176"/>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a:t>
            </a:r>
          </a:p>
        </p:txBody>
      </p:sp>
    </p:spTree>
    <p:extLst>
      <p:ext uri="{BB962C8B-B14F-4D97-AF65-F5344CB8AC3E}">
        <p14:creationId xmlns:p14="http://schemas.microsoft.com/office/powerpoint/2010/main" val="30336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 y="0"/>
            <a:ext cx="12191998" cy="6858000"/>
          </a:xfrm>
          <a:prstGeom prst="rect">
            <a:avLst/>
          </a:prstGeom>
        </p:spPr>
      </p:pic>
    </p:spTree>
    <p:extLst>
      <p:ext uri="{BB962C8B-B14F-4D97-AF65-F5344CB8AC3E}">
        <p14:creationId xmlns:p14="http://schemas.microsoft.com/office/powerpoint/2010/main" val="362062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3014" y="2506517"/>
            <a:ext cx="9201131" cy="3506355"/>
          </a:xfrm>
          <a:solidFill>
            <a:srgbClr val="92D050"/>
          </a:solidFill>
          <a:effectLst>
            <a:glow rad="63500">
              <a:schemeClr val="accent4">
                <a:satMod val="175000"/>
                <a:alpha val="40000"/>
              </a:schemeClr>
            </a:glow>
          </a:effectLst>
          <a:scene3d>
            <a:camera prst="obliqueTopLeft"/>
            <a:lightRig rig="threePt" dir="t"/>
          </a:scene3d>
        </p:spPr>
        <p:txBody>
          <a:bodyPr>
            <a:noAutofit/>
          </a:bodyPr>
          <a:lstStyle/>
          <a:p>
            <a:pPr algn="just"/>
            <a:r>
              <a:rPr lang="tr-TR" sz="3200" dirty="0">
                <a:cs typeface="Arial" panose="020B0604020202020204" pitchFamily="34" charset="0"/>
              </a:rPr>
              <a:t>Sınırları olmayan bir genci, trafik ışıkları  olmayan bir kavşağa benzetebiliriz. Trafik ışıkları yoksa ister yaya ister araç içerisinde olsun kimse güvende değildir.  ‘Kavşak geçilinceye kadar’ gençler ve onlarla ilgili herkes kendini güvensiz ve tedirgin hissedecektir.</a:t>
            </a:r>
          </a:p>
        </p:txBody>
      </p:sp>
      <p:sp>
        <p:nvSpPr>
          <p:cNvPr id="4" name="Dikdörtgen 3"/>
          <p:cNvSpPr/>
          <p:nvPr/>
        </p:nvSpPr>
        <p:spPr>
          <a:xfrm>
            <a:off x="1453014" y="961328"/>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a:t>
            </a:r>
          </a:p>
        </p:txBody>
      </p:sp>
      <p:pic>
        <p:nvPicPr>
          <p:cNvPr id="5" name="Resim 4" descr="langkah, maju, normal, biru Ik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817" y="705272"/>
            <a:ext cx="969074" cy="963168"/>
          </a:xfrm>
          <a:prstGeom prst="rect">
            <a:avLst/>
          </a:prstGeom>
          <a:noFill/>
          <a:ln>
            <a:noFill/>
          </a:ln>
        </p:spPr>
      </p:pic>
    </p:spTree>
    <p:extLst>
      <p:ext uri="{BB962C8B-B14F-4D97-AF65-F5344CB8AC3E}">
        <p14:creationId xmlns:p14="http://schemas.microsoft.com/office/powerpoint/2010/main" val="189119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500"/>
            <a:ext cx="9942537" cy="3416300"/>
          </a:xfrm>
        </p:spPr>
        <p:txBody>
          <a:bodyPr>
            <a:normAutofit/>
          </a:bodyPr>
          <a:lstStyle/>
          <a:p>
            <a:pPr algn="just"/>
            <a:r>
              <a:rPr lang="tr-TR" sz="2400" dirty="0">
                <a:latin typeface="Arial" panose="020B0604020202020204" pitchFamily="34" charset="0"/>
                <a:cs typeface="Arial" panose="020B0604020202020204" pitchFamily="34" charset="0"/>
              </a:rPr>
              <a:t>Bu dönemin tüm hızlı yaşantıları, çocuklukla genç-yetişkinlik arasında gidip gelen sizleri, kimi zaman kişisel kimi zaman sosyal uyum sorunları yaşamınıza neden olabilir. </a:t>
            </a:r>
          </a:p>
          <a:p>
            <a:pPr algn="just"/>
            <a:r>
              <a:rPr lang="tr-TR" sz="2400" dirty="0">
                <a:latin typeface="Arial" panose="020B0604020202020204" pitchFamily="34" charset="0"/>
                <a:cs typeface="Arial" panose="020B0604020202020204" pitchFamily="34" charset="0"/>
              </a:rPr>
              <a:t>Sınırsızlık veya iyi planlanmamış günlük aktiviteler zaman içerisinde yavaş yavaş kaygılı, hırçın, dalgın bir birey haline getirebilir sizleri. Anlık duygu değişimleri nedeniyle kendiniz dahi kendi yaşantınız hakkında tahminde bulunmakta oldukça zorlanır hale gelebilirsiniz.</a:t>
            </a:r>
          </a:p>
        </p:txBody>
      </p:sp>
      <p:sp>
        <p:nvSpPr>
          <p:cNvPr id="5" name="Dikdörtgen 4"/>
          <p:cNvSpPr/>
          <p:nvPr/>
        </p:nvSpPr>
        <p:spPr>
          <a:xfrm>
            <a:off x="1561949" y="1649237"/>
            <a:ext cx="7785133" cy="584775"/>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Ergenlik Dönemi ve Kişisel-Sosyal Sınırlar </a:t>
            </a:r>
          </a:p>
        </p:txBody>
      </p:sp>
    </p:spTree>
    <p:extLst>
      <p:ext uri="{BB962C8B-B14F-4D97-AF65-F5344CB8AC3E}">
        <p14:creationId xmlns:p14="http://schemas.microsoft.com/office/powerpoint/2010/main" val="1406202373"/>
      </p:ext>
    </p:extLst>
  </p:cSld>
  <p:clrMapOvr>
    <a:masterClrMapping/>
  </p:clrMapOvr>
</p:sld>
</file>

<file path=ppt/theme/theme1.xml><?xml version="1.0" encoding="utf-8"?>
<a:theme xmlns:a="http://schemas.openxmlformats.org/drawingml/2006/main" name="Kırpma">
  <a:themeElements>
    <a:clrScheme name="Sar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TM10001105[[fn=Kırpma]]</Template>
  <TotalTime>657</TotalTime>
  <Words>909</Words>
  <Application>Microsoft Office PowerPoint</Application>
  <PresentationFormat>Geniş ekran</PresentationFormat>
  <Paragraphs>86</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Franklin Gothic Book</vt:lpstr>
      <vt:lpstr>Monotype Corsiva</vt:lpstr>
      <vt:lpstr>Times New Roman</vt:lpstr>
      <vt:lpstr>Wingdings</vt:lpstr>
      <vt:lpstr>Wingdings 3</vt:lpstr>
      <vt:lpstr>Kırpma</vt:lpstr>
      <vt:lpstr>Ergenlik Dönemi ve  Kişisel-Sosyal Sınırlar</vt:lpstr>
      <vt:lpstr>PowerPoint Sunusu</vt:lpstr>
      <vt:lpstr>PowerPoint Sunusu</vt:lpstr>
      <vt:lpstr>Sınır</vt:lpstr>
      <vt:lpstr>Sınırları Bilmek ve Korumak</vt:lpstr>
      <vt:lpstr>PowerPoint Sunusu</vt:lpstr>
      <vt:lpstr>PowerPoint Sunusu</vt:lpstr>
      <vt:lpstr>PowerPoint Sunusu</vt:lpstr>
      <vt:lpstr>PowerPoint Sunusu</vt:lpstr>
      <vt:lpstr>PowerPoint Sunusu</vt:lpstr>
      <vt:lpstr>PowerPoint Sunusu</vt:lpstr>
      <vt:lpstr>PowerPoint Sunusu</vt:lpstr>
      <vt:lpstr>Fiziksel Sınırlar Nedir? Ne İşe Yarar?</vt:lpstr>
      <vt:lpstr>Fiziksel Sınırlar Nedir? Ne İşe Yarar?</vt:lpstr>
      <vt:lpstr>Duygusal Sınırlar Nedir? Ne İşe Yarar?</vt:lpstr>
      <vt:lpstr>Duygusal Sınırlar Nedir? Ne İşe Yarar? </vt:lpstr>
      <vt:lpstr>Kişisel Sınırlar</vt:lpstr>
      <vt:lpstr>Kişisel Sınırlar</vt:lpstr>
      <vt:lpstr>Kişisel Sınırlar </vt:lpstr>
      <vt:lpstr>Sağlıklı Kişisel Sınırları Oluşturmak</vt:lpstr>
      <vt:lpstr>Sağlıklı Kişisel Sınırları Oluşturmak</vt:lpstr>
      <vt:lpstr>Sağlıklı Kişisel Sınırları Oluşturmak</vt:lpstr>
      <vt:lpstr>Sağlıklı Kişisel Sınırları Oluşturmak</vt:lpstr>
      <vt:lpstr>Sağlıklı Kişisel Sınırları Oluşturmak</vt:lpstr>
      <vt:lpstr>Sağlıklı Kişisel Sınırları Oluşturmak</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Microsoft hesabı</cp:lastModifiedBy>
  <cp:revision>101</cp:revision>
  <dcterms:created xsi:type="dcterms:W3CDTF">2021-12-09T07:30:17Z</dcterms:created>
  <dcterms:modified xsi:type="dcterms:W3CDTF">2023-11-30T08:40:25Z</dcterms:modified>
</cp:coreProperties>
</file>