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27"/>
  </p:notesMasterIdLst>
  <p:sldIdLst>
    <p:sldId id="256" r:id="rId2"/>
    <p:sldId id="257" r:id="rId3"/>
    <p:sldId id="270" r:id="rId4"/>
    <p:sldId id="259" r:id="rId5"/>
    <p:sldId id="272" r:id="rId6"/>
    <p:sldId id="260" r:id="rId7"/>
    <p:sldId id="261" r:id="rId8"/>
    <p:sldId id="273" r:id="rId9"/>
    <p:sldId id="263" r:id="rId10"/>
    <p:sldId id="264" r:id="rId11"/>
    <p:sldId id="282" r:id="rId12"/>
    <p:sldId id="283" r:id="rId13"/>
    <p:sldId id="284" r:id="rId14"/>
    <p:sldId id="285" r:id="rId15"/>
    <p:sldId id="286" r:id="rId16"/>
    <p:sldId id="265" r:id="rId17"/>
    <p:sldId id="266" r:id="rId18"/>
    <p:sldId id="275" r:id="rId19"/>
    <p:sldId id="267" r:id="rId20"/>
    <p:sldId id="268" r:id="rId21"/>
    <p:sldId id="269" r:id="rId22"/>
    <p:sldId id="280" r:id="rId23"/>
    <p:sldId id="278" r:id="rId24"/>
    <p:sldId id="279"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86372" autoAdjust="0"/>
  </p:normalViewPr>
  <p:slideViewPr>
    <p:cSldViewPr>
      <p:cViewPr varScale="1">
        <p:scale>
          <a:sx n="99" d="100"/>
          <a:sy n="99" d="100"/>
        </p:scale>
        <p:origin x="1566" y="360"/>
      </p:cViewPr>
      <p:guideLst>
        <p:guide orient="horz" pos="2160"/>
        <p:guide pos="2880"/>
      </p:guideLst>
    </p:cSldViewPr>
  </p:slideViewPr>
  <p:outlineViewPr>
    <p:cViewPr>
      <p:scale>
        <a:sx n="33" d="100"/>
        <a:sy n="33" d="100"/>
      </p:scale>
      <p:origin x="258" y="319608"/>
    </p:cViewPr>
  </p:outlineViewPr>
  <p:notesTextViewPr>
    <p:cViewPr>
      <p:scale>
        <a:sx n="100" d="100"/>
        <a:sy n="100" d="100"/>
      </p:scale>
      <p:origin x="0" y="0"/>
    </p:cViewPr>
  </p:notesTextViewPr>
  <p:sorterViewPr>
    <p:cViewPr>
      <p:scale>
        <a:sx n="100" d="100"/>
        <a:sy n="100" d="100"/>
      </p:scale>
      <p:origin x="0" y="44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6F32C-3AAC-41AE-B977-E65AA8ED5067}" type="datetimeFigureOut">
              <a:rPr lang="tr-TR" smtClean="0"/>
              <a:pPr/>
              <a:t>25.12.2023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052228-B6A8-43AA-8BF1-E6466EF5FCE9}" type="slidenum">
              <a:rPr lang="tr-TR" smtClean="0"/>
              <a:pPr/>
              <a:t>‹#›</a:t>
            </a:fld>
            <a:endParaRPr lang="tr-TR"/>
          </a:p>
        </p:txBody>
      </p:sp>
    </p:spTree>
    <p:extLst>
      <p:ext uri="{BB962C8B-B14F-4D97-AF65-F5344CB8AC3E}">
        <p14:creationId xmlns:p14="http://schemas.microsoft.com/office/powerpoint/2010/main" val="4404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0052228-B6A8-43AA-8BF1-E6466EF5FCE9}" type="slidenum">
              <a:rPr lang="tr-TR" smtClean="0"/>
              <a:pPr/>
              <a:t>9</a:t>
            </a:fld>
            <a:endParaRPr lang="tr-TR"/>
          </a:p>
        </p:txBody>
      </p:sp>
    </p:spTree>
    <p:extLst>
      <p:ext uri="{BB962C8B-B14F-4D97-AF65-F5344CB8AC3E}">
        <p14:creationId xmlns:p14="http://schemas.microsoft.com/office/powerpoint/2010/main" val="395240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052228-B6A8-43AA-8BF1-E6466EF5FCE9}" type="slidenum">
              <a:rPr lang="tr-TR" smtClean="0"/>
              <a:pPr/>
              <a:t>23</a:t>
            </a:fld>
            <a:endParaRPr lang="tr-TR"/>
          </a:p>
        </p:txBody>
      </p:sp>
    </p:spTree>
    <p:extLst>
      <p:ext uri="{BB962C8B-B14F-4D97-AF65-F5344CB8AC3E}">
        <p14:creationId xmlns:p14="http://schemas.microsoft.com/office/powerpoint/2010/main" val="80540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05276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2855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748742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546977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54293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526462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44233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582786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77697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31758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32776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54322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3898213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98784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892984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7844112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pPr/>
              <a:t>25.12.2023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871743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3720DD-5B6D-40BF-8493-A6B52D484E6B}" type="datetimeFigureOut">
              <a:rPr lang="tr-TR" smtClean="0"/>
              <a:pPr/>
              <a:t>25.12.2023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2221003513"/>
      </p:ext>
    </p:extLst>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40124" y="649461"/>
            <a:ext cx="7772400" cy="3240360"/>
          </a:xfrm>
        </p:spPr>
        <p:txBody>
          <a:bodyPr>
            <a:noAutofit/>
          </a:bodyPr>
          <a:lstStyle/>
          <a:p>
            <a:r>
              <a:rPr lang="tr-TR" sz="4800" dirty="0"/>
              <a:t>İNTERNET ORTAMINDA ÇOCUKLARIN CİNSEL İSTİSMARDAN KORUNMASI</a:t>
            </a:r>
          </a:p>
        </p:txBody>
      </p:sp>
      <p:pic>
        <p:nvPicPr>
          <p:cNvPr id="4" name="Resim 3"/>
          <p:cNvPicPr>
            <a:picLocks noChangeAspect="1"/>
          </p:cNvPicPr>
          <p:nvPr/>
        </p:nvPicPr>
        <p:blipFill>
          <a:blip r:embed="rId2"/>
          <a:stretch>
            <a:fillRect/>
          </a:stretch>
        </p:blipFill>
        <p:spPr>
          <a:xfrm>
            <a:off x="3275856" y="3889821"/>
            <a:ext cx="3028950" cy="1514475"/>
          </a:xfrm>
          <a:prstGeom prst="rect">
            <a:avLst/>
          </a:prstGeom>
        </p:spPr>
      </p:pic>
    </p:spTree>
    <p:extLst>
      <p:ext uri="{BB962C8B-B14F-4D97-AF65-F5344CB8AC3E}">
        <p14:creationId xmlns:p14="http://schemas.microsoft.com/office/powerpoint/2010/main" val="2081959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6120680"/>
          </a:xfrm>
        </p:spPr>
        <p:txBody>
          <a:bodyPr>
            <a:normAutofit/>
          </a:bodyPr>
          <a:lstStyle/>
          <a:p>
            <a:r>
              <a:rPr lang="tr-TR" dirty="0">
                <a:highlight>
                  <a:srgbClr val="000000"/>
                </a:highlight>
              </a:rPr>
              <a:t>6-</a:t>
            </a:r>
            <a:r>
              <a:rPr lang="tr-TR" dirty="0"/>
              <a:t>Çocuklarınıza kendi bedenlerinin bölgelerine kendilerinin bakmalarını öğretin (Tuvalete, banyoya giderken, tuvalet kağıdı kullanırken </a:t>
            </a:r>
            <a:r>
              <a:rPr lang="tr-TR" dirty="0" err="1"/>
              <a:t>vs</a:t>
            </a:r>
            <a:r>
              <a:rPr lang="tr-TR" dirty="0"/>
              <a:t>). Böylece diğer yetişkin ve çocukların yardımına bağımlı olmazlar.</a:t>
            </a:r>
          </a:p>
          <a:p>
            <a:r>
              <a:rPr lang="tr-TR" dirty="0"/>
              <a:t> </a:t>
            </a:r>
            <a:r>
              <a:rPr lang="tr-TR" dirty="0">
                <a:highlight>
                  <a:srgbClr val="000000"/>
                </a:highlight>
              </a:rPr>
              <a:t>7-</a:t>
            </a:r>
            <a:r>
              <a:rPr lang="tr-TR" dirty="0"/>
              <a:t> Çocuklarınızı iyi sırlar (sürpriz partiler gibi- bunun sakıncası yok çünkü uzun zaman sır tutmak zorunda değiller) ve kötü sırlar (onlar çocuğun sonsuza kadar tutmak zorunda olduğu sırlardır, ki bu kabul edilemez) arasındaki fark konusunda eğitin.</a:t>
            </a:r>
          </a:p>
          <a:p>
            <a:r>
              <a:rPr lang="tr-TR" dirty="0"/>
              <a:t> </a:t>
            </a:r>
            <a:r>
              <a:rPr lang="tr-TR" dirty="0">
                <a:highlight>
                  <a:srgbClr val="000000"/>
                </a:highlight>
              </a:rPr>
              <a:t>8-</a:t>
            </a:r>
            <a:r>
              <a:rPr lang="tr-TR" dirty="0"/>
              <a:t>İç güdünüze güvenin. Eğer çocuğunuzu birine bırakmanın kolay olmadığını düşünüyorsanız, bırakmayın. Cinsel istismar konusunda kaygılanıyorsanız, sorular sorun.</a:t>
            </a:r>
          </a:p>
          <a:p>
            <a:endParaRPr lang="tr-TR" dirty="0"/>
          </a:p>
          <a:p>
            <a:endParaRPr lang="tr-TR" dirty="0"/>
          </a:p>
        </p:txBody>
      </p:sp>
      <p:pic>
        <p:nvPicPr>
          <p:cNvPr id="14338" name="Picture 2" descr="C:\Documents and Settings\REHBERLİK\Belgelerim\Resimlerim\44CAZOUYPRCA2CTEDACAMB844FCAIK2PZRCATAO546CAW57963CAG5WEN0CANZOH9HCA6UAYZDCAS5MKZWCAGOPKHCCA0G0B4YCAXP4N29CA85L766CA4JODN5CA4ZEFN4CAP34AI3CAOVYK7ZCAJNV5G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 y="4340162"/>
            <a:ext cx="3318908" cy="2517838"/>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Documents and Settings\REHBERLİK\Belgelerim\Resimlerim\0NCAGB3NC6CAUX4LIQCAMGJI1SCAXVKCBJCA4FFAAECA1C2KWMCA9QBGATCA7A6NTJCACW0812CAPPAS6OCAOGP1ECCAVYAX13CAXFGEGQCABXKFFCCAOV5ZO8CAIY3B35CANUZ2MDCA0X7IQACA0A8ZZ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305861"/>
            <a:ext cx="3312368" cy="255213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REHBERLİK\Belgelerim\Resimlerim\F6CAJJMXT3CAJSFKDJCA85USW8CAFR7HQACALP5H4ICATLI711CAAUF8YOCA69R7W2CA3A8UYLCAOKW31OCA52FYGZCAYYHGYGCALRJKY3CAXR2BPPCAKQ197UCAOXH81ICA52CF04CA3FPL1ZCACGN2Y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340162"/>
            <a:ext cx="2483768" cy="250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15344B-FE11-0C29-2D50-2FFB4225EAB8}"/>
              </a:ext>
            </a:extLst>
          </p:cNvPr>
          <p:cNvSpPr>
            <a:spLocks noGrp="1"/>
          </p:cNvSpPr>
          <p:nvPr>
            <p:ph type="title"/>
          </p:nvPr>
        </p:nvSpPr>
        <p:spPr/>
        <p:txBody>
          <a:bodyPr/>
          <a:lstStyle/>
          <a:p>
            <a:pPr algn="ctr"/>
            <a:r>
              <a:rPr lang="tr-TR" sz="2800" dirty="0"/>
              <a:t>Türkiye’de Önleyici Eğitim Programlarının Yapılandırması İçin</a:t>
            </a:r>
            <a:br>
              <a:rPr lang="tr-TR" sz="2800" dirty="0"/>
            </a:br>
            <a:r>
              <a:rPr lang="tr-TR" sz="2800" dirty="0"/>
              <a:t>Öneriler</a:t>
            </a:r>
          </a:p>
        </p:txBody>
      </p:sp>
      <p:sp>
        <p:nvSpPr>
          <p:cNvPr id="3" name="İçerik Yer Tutucusu 2">
            <a:extLst>
              <a:ext uri="{FF2B5EF4-FFF2-40B4-BE49-F238E27FC236}">
                <a16:creationId xmlns:a16="http://schemas.microsoft.com/office/drawing/2014/main" id="{AF96A75E-B58B-C078-0725-418195858074}"/>
              </a:ext>
            </a:extLst>
          </p:cNvPr>
          <p:cNvSpPr>
            <a:spLocks noGrp="1"/>
          </p:cNvSpPr>
          <p:nvPr>
            <p:ph idx="1"/>
          </p:nvPr>
        </p:nvSpPr>
        <p:spPr/>
        <p:txBody>
          <a:bodyPr/>
          <a:lstStyle/>
          <a:p>
            <a:r>
              <a:rPr lang="tr-TR" b="1" dirty="0"/>
              <a:t>A. Eğiticilerin Eğitimi</a:t>
            </a:r>
          </a:p>
          <a:p>
            <a:r>
              <a:rPr lang="tr-TR" b="1" dirty="0"/>
              <a:t>B. Ebeveynlere Yönelik Eğitimler</a:t>
            </a:r>
          </a:p>
          <a:p>
            <a:r>
              <a:rPr lang="tr-TR" dirty="0"/>
              <a:t>a. Doğum Öncesi Eğitim</a:t>
            </a:r>
          </a:p>
          <a:p>
            <a:r>
              <a:rPr lang="tr-TR" dirty="0"/>
              <a:t>b. Doğum Sonrası Eğitim</a:t>
            </a:r>
          </a:p>
          <a:p>
            <a:r>
              <a:rPr lang="tr-TR" b="1" dirty="0"/>
              <a:t>C. Çocuklara ve Ergenlere Yönelik Eğitimler</a:t>
            </a:r>
          </a:p>
          <a:p>
            <a:r>
              <a:rPr lang="tr-TR" dirty="0"/>
              <a:t>a. Mağdur Olmayı Önlemeye Yönelik Çalışmalar</a:t>
            </a:r>
          </a:p>
          <a:p>
            <a:r>
              <a:rPr lang="tr-TR" dirty="0"/>
              <a:t>b. İstismarcı Olmayı Önlemeye Yönelik Çalışmalar</a:t>
            </a:r>
          </a:p>
          <a:p>
            <a:r>
              <a:rPr lang="tr-TR" b="1" dirty="0"/>
              <a:t>Ç. Çocuklar İle Çalışan Kişilerin Eğitimi</a:t>
            </a:r>
          </a:p>
        </p:txBody>
      </p:sp>
    </p:spTree>
    <p:extLst>
      <p:ext uri="{BB962C8B-B14F-4D97-AF65-F5344CB8AC3E}">
        <p14:creationId xmlns:p14="http://schemas.microsoft.com/office/powerpoint/2010/main" val="3889874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623D0B-752C-E5F5-50C4-BEB641198C17}"/>
              </a:ext>
            </a:extLst>
          </p:cNvPr>
          <p:cNvSpPr>
            <a:spLocks noGrp="1"/>
          </p:cNvSpPr>
          <p:nvPr>
            <p:ph type="title"/>
          </p:nvPr>
        </p:nvSpPr>
        <p:spPr/>
        <p:txBody>
          <a:bodyPr/>
          <a:lstStyle/>
          <a:p>
            <a:r>
              <a:rPr lang="tr-TR" dirty="0"/>
              <a:t>Eğiticilerin Eğitimi</a:t>
            </a:r>
          </a:p>
        </p:txBody>
      </p:sp>
      <p:sp>
        <p:nvSpPr>
          <p:cNvPr id="3" name="İçerik Yer Tutucusu 2">
            <a:extLst>
              <a:ext uri="{FF2B5EF4-FFF2-40B4-BE49-F238E27FC236}">
                <a16:creationId xmlns:a16="http://schemas.microsoft.com/office/drawing/2014/main" id="{C768A4AB-0957-6087-C658-27B353878F88}"/>
              </a:ext>
            </a:extLst>
          </p:cNvPr>
          <p:cNvSpPr>
            <a:spLocks noGrp="1"/>
          </p:cNvSpPr>
          <p:nvPr>
            <p:ph idx="1"/>
          </p:nvPr>
        </p:nvSpPr>
        <p:spPr/>
        <p:txBody>
          <a:bodyPr/>
          <a:lstStyle/>
          <a:p>
            <a:r>
              <a:rPr lang="tr-TR" dirty="0"/>
              <a:t>Bu konuda eğitimleri verecek eğiticiler eğitilerek, bu eğitim programlarında gerekli bilgileri hem çocuklara, hem velilere nasıl anlatabilecekleri ve de bu konuları nasıl ders planlarının içinde uygulanabilecekleri yatmaktadır.</a:t>
            </a:r>
          </a:p>
          <a:p>
            <a:r>
              <a:rPr lang="tr-TR" dirty="0"/>
              <a:t>Konunun farklı kısımlarını ele alan uzman tarafından yeterli donanıma sahip hale eğitimler sayesinde getirilmelidirler. </a:t>
            </a:r>
          </a:p>
        </p:txBody>
      </p:sp>
    </p:spTree>
    <p:extLst>
      <p:ext uri="{BB962C8B-B14F-4D97-AF65-F5344CB8AC3E}">
        <p14:creationId xmlns:p14="http://schemas.microsoft.com/office/powerpoint/2010/main" val="2461813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DCEF2A-6C48-69B1-7D89-9EC23BF918E0}"/>
              </a:ext>
            </a:extLst>
          </p:cNvPr>
          <p:cNvSpPr>
            <a:spLocks noGrp="1"/>
          </p:cNvSpPr>
          <p:nvPr>
            <p:ph type="title"/>
          </p:nvPr>
        </p:nvSpPr>
        <p:spPr/>
        <p:txBody>
          <a:bodyPr/>
          <a:lstStyle/>
          <a:p>
            <a:r>
              <a:rPr lang="tr-TR" dirty="0"/>
              <a:t>Ebeveynlerin Eğitimi</a:t>
            </a:r>
          </a:p>
        </p:txBody>
      </p:sp>
      <p:sp>
        <p:nvSpPr>
          <p:cNvPr id="3" name="İçerik Yer Tutucusu 2">
            <a:extLst>
              <a:ext uri="{FF2B5EF4-FFF2-40B4-BE49-F238E27FC236}">
                <a16:creationId xmlns:a16="http://schemas.microsoft.com/office/drawing/2014/main" id="{49B9FE4A-BC06-A873-6167-A35CEAA9469D}"/>
              </a:ext>
            </a:extLst>
          </p:cNvPr>
          <p:cNvSpPr>
            <a:spLocks noGrp="1"/>
          </p:cNvSpPr>
          <p:nvPr>
            <p:ph idx="1"/>
          </p:nvPr>
        </p:nvSpPr>
        <p:spPr/>
        <p:txBody>
          <a:bodyPr>
            <a:normAutofit fontScale="85000" lnSpcReduction="10000"/>
          </a:bodyPr>
          <a:lstStyle/>
          <a:p>
            <a:r>
              <a:rPr lang="tr-TR" dirty="0"/>
              <a:t>Akşam, hafta sonu kursları şeklinde okulda eğiticiler tarafından verilecek şekilde dersler tasarlanarak doğum öncesi ve doğum sonrası dönemde farklı kurlarla, cinsel istismar da dahil olmak üzere, çocuklar yönelmiş olan tüm suçlar için (şiddet, taciz, istismar…) genel bir eğitim programı içinde, ebeveynlerin çocuklarına doğru cinsellik algısını nasıl kazandırabilecekleri ve de çocuklarının bilinç düzeylerini nasıl geliştirebilecekleri,</a:t>
            </a:r>
          </a:p>
          <a:p>
            <a:r>
              <a:rPr lang="tr-TR" dirty="0"/>
              <a:t>cinsel suç mağduru olmaktan çocuklarını nasıl koruyabilecekleri ve de çocukların dönemsel gelişim özelliklerini tanıyarak mağdur olan çocuğu nasıl anlayabilecekleri ile çocukların yasal hakları hakkındaki bilgilerin aktarımı yapılmalıdır.</a:t>
            </a:r>
          </a:p>
          <a:p>
            <a:r>
              <a:rPr lang="tr-TR" dirty="0"/>
              <a:t> Ayrıca bu tip eğitimlerin çocuklarının gelişim dönemlerini bilen anne-babalar sayesinde özellikle ensest vakalarının yaşanmaması için de önleyici olabileceği öngörülebilir.</a:t>
            </a:r>
          </a:p>
        </p:txBody>
      </p:sp>
    </p:spTree>
    <p:extLst>
      <p:ext uri="{BB962C8B-B14F-4D97-AF65-F5344CB8AC3E}">
        <p14:creationId xmlns:p14="http://schemas.microsoft.com/office/powerpoint/2010/main" val="1910557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00F86A-3503-5584-606C-7E4803065033}"/>
              </a:ext>
            </a:extLst>
          </p:cNvPr>
          <p:cNvSpPr>
            <a:spLocks noGrp="1"/>
          </p:cNvSpPr>
          <p:nvPr>
            <p:ph type="title"/>
          </p:nvPr>
        </p:nvSpPr>
        <p:spPr/>
        <p:txBody>
          <a:bodyPr/>
          <a:lstStyle/>
          <a:p>
            <a:r>
              <a:rPr lang="tr-TR" dirty="0"/>
              <a:t>Çocuklara ve Ergenlere Yönelik Eğitimler</a:t>
            </a:r>
          </a:p>
        </p:txBody>
      </p:sp>
      <p:sp>
        <p:nvSpPr>
          <p:cNvPr id="3" name="İçerik Yer Tutucusu 2">
            <a:extLst>
              <a:ext uri="{FF2B5EF4-FFF2-40B4-BE49-F238E27FC236}">
                <a16:creationId xmlns:a16="http://schemas.microsoft.com/office/drawing/2014/main" id="{A627E036-EF0D-0207-1D0F-BEAA2F56781C}"/>
              </a:ext>
            </a:extLst>
          </p:cNvPr>
          <p:cNvSpPr>
            <a:spLocks noGrp="1"/>
          </p:cNvSpPr>
          <p:nvPr>
            <p:ph idx="1"/>
          </p:nvPr>
        </p:nvSpPr>
        <p:spPr/>
        <p:txBody>
          <a:bodyPr>
            <a:normAutofit fontScale="85000" lnSpcReduction="10000"/>
          </a:bodyPr>
          <a:lstStyle/>
          <a:p>
            <a:pPr algn="just"/>
            <a:r>
              <a:rPr lang="tr-TR" dirty="0"/>
              <a:t>Bu eğitimler çocuklara okul öncesi dönemden itibaren verilmeye başlanarak, her gelişim düzeyine uygun tasarlanan materyaller ile desteklenerek sunulmalıdır.</a:t>
            </a:r>
          </a:p>
          <a:p>
            <a:pPr algn="just"/>
            <a:r>
              <a:rPr lang="tr-TR" dirty="0"/>
              <a:t> Eğitim bir süreç sonunda davranışları kazandırabildiğinden belli eğitim süreci boyunca devamlılık dahilinde bu konularda materyaller tekrar edilmeli ve de farklı düzeylerde bilgilendirilmeler yapılmalıdır.</a:t>
            </a:r>
          </a:p>
          <a:p>
            <a:pPr algn="just"/>
            <a:r>
              <a:rPr lang="tr-TR" dirty="0"/>
              <a:t>Ayrıca, okul öncesi eğitim programlarının yanında, ilköğretim, ortaöğretim kademelerinde de bu konulara haiz özel programlar yapmanın yanında konusuna uygun derslerde (örneğin, ilköğretimdeki beden imgesinin tanınmasını amaç edinen ünitede) ilgili kazanımların çocukların kazanılması için öğretmenlerinin eğitim programlarına bu konular monte edilmelidir.</a:t>
            </a:r>
          </a:p>
        </p:txBody>
      </p:sp>
    </p:spTree>
    <p:extLst>
      <p:ext uri="{BB962C8B-B14F-4D97-AF65-F5344CB8AC3E}">
        <p14:creationId xmlns:p14="http://schemas.microsoft.com/office/powerpoint/2010/main" val="1621806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4D50B7-C367-B151-C5A4-8611E2CA50F5}"/>
              </a:ext>
            </a:extLst>
          </p:cNvPr>
          <p:cNvSpPr>
            <a:spLocks noGrp="1"/>
          </p:cNvSpPr>
          <p:nvPr>
            <p:ph type="title"/>
          </p:nvPr>
        </p:nvSpPr>
        <p:spPr/>
        <p:txBody>
          <a:bodyPr/>
          <a:lstStyle/>
          <a:p>
            <a:r>
              <a:rPr lang="tr-TR" dirty="0"/>
              <a:t>Çocuklar İle Çalışan Kişilerin Eğitimi</a:t>
            </a:r>
          </a:p>
        </p:txBody>
      </p:sp>
      <p:sp>
        <p:nvSpPr>
          <p:cNvPr id="3" name="İçerik Yer Tutucusu 2">
            <a:extLst>
              <a:ext uri="{FF2B5EF4-FFF2-40B4-BE49-F238E27FC236}">
                <a16:creationId xmlns:a16="http://schemas.microsoft.com/office/drawing/2014/main" id="{0ADEB236-FC62-906C-4D27-662904070D45}"/>
              </a:ext>
            </a:extLst>
          </p:cNvPr>
          <p:cNvSpPr>
            <a:spLocks noGrp="1"/>
          </p:cNvSpPr>
          <p:nvPr>
            <p:ph idx="1"/>
          </p:nvPr>
        </p:nvSpPr>
        <p:spPr/>
        <p:txBody>
          <a:bodyPr/>
          <a:lstStyle/>
          <a:p>
            <a:r>
              <a:rPr lang="tr-TR" dirty="0"/>
              <a:t> Özellikle faal olarak öğretmenlik yapan ve birebir çocuk ile etkileşim kurulan meslekleri icra edenlere ve öğretmen adaylarına, konuyla alakadar dersler verilmesi, hem çocuğun eğitiminde yararlı olacak hem de bu tip vakaların tespiti ve de açığa çıkmasına yardımda büyük rol oynayacaktır</a:t>
            </a:r>
          </a:p>
        </p:txBody>
      </p:sp>
    </p:spTree>
    <p:extLst>
      <p:ext uri="{BB962C8B-B14F-4D97-AF65-F5344CB8AC3E}">
        <p14:creationId xmlns:p14="http://schemas.microsoft.com/office/powerpoint/2010/main" val="318487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50404" y="0"/>
            <a:ext cx="7315200" cy="1154097"/>
          </a:xfrm>
        </p:spPr>
        <p:txBody>
          <a:bodyPr>
            <a:noAutofit/>
          </a:bodyPr>
          <a:lstStyle/>
          <a:p>
            <a:r>
              <a:rPr lang="tr-TR" sz="4000" b="1" dirty="0"/>
              <a:t>İNTERNET KULLANIMINDA DİKKAT EDİLMESİ GEREKENLER NELERDİR?</a:t>
            </a:r>
            <a:endParaRPr lang="tr-TR" sz="4000" dirty="0"/>
          </a:p>
        </p:txBody>
      </p:sp>
      <p:sp>
        <p:nvSpPr>
          <p:cNvPr id="3" name="İçerik Yer Tutucusu 2"/>
          <p:cNvSpPr>
            <a:spLocks noGrp="1"/>
          </p:cNvSpPr>
          <p:nvPr>
            <p:ph idx="1"/>
          </p:nvPr>
        </p:nvSpPr>
        <p:spPr>
          <a:xfrm>
            <a:off x="611560" y="1844824"/>
            <a:ext cx="7992888" cy="4752528"/>
          </a:xfrm>
        </p:spPr>
        <p:txBody>
          <a:bodyPr>
            <a:normAutofit/>
          </a:bodyPr>
          <a:lstStyle/>
          <a:p>
            <a:r>
              <a:rPr lang="tr-TR" dirty="0">
                <a:highlight>
                  <a:srgbClr val="000000"/>
                </a:highlight>
              </a:rPr>
              <a:t>1.  </a:t>
            </a:r>
            <a:r>
              <a:rPr lang="tr-TR" dirty="0"/>
              <a:t>En az çocuğunuzu koruyacak kadar İnternet kullanmayı öğrenin.</a:t>
            </a:r>
          </a:p>
          <a:p>
            <a:r>
              <a:rPr lang="tr-TR" dirty="0">
                <a:highlight>
                  <a:srgbClr val="000000"/>
                </a:highlight>
              </a:rPr>
              <a:t>2.  </a:t>
            </a:r>
            <a:r>
              <a:rPr lang="tr-TR" dirty="0"/>
              <a:t>İnternet kullanımında yasaklayıcı değil, zaman açısından sınırlayıcı olun.</a:t>
            </a:r>
          </a:p>
          <a:p>
            <a:r>
              <a:rPr lang="tr-TR" dirty="0">
                <a:highlight>
                  <a:srgbClr val="000000"/>
                </a:highlight>
              </a:rPr>
              <a:t>3.  </a:t>
            </a:r>
            <a:r>
              <a:rPr lang="tr-TR" dirty="0"/>
              <a:t>İnternetin derslerini aksatmasına izin vermeyin.</a:t>
            </a:r>
          </a:p>
          <a:p>
            <a:r>
              <a:rPr lang="tr-TR" dirty="0">
                <a:highlight>
                  <a:srgbClr val="000000"/>
                </a:highlight>
              </a:rPr>
              <a:t>4.  </a:t>
            </a:r>
            <a:r>
              <a:rPr lang="tr-TR" dirty="0"/>
              <a:t>Diğer sosyal aktivitelere katılımını özendirin.</a:t>
            </a:r>
          </a:p>
          <a:p>
            <a:r>
              <a:rPr lang="tr-TR" dirty="0">
                <a:highlight>
                  <a:srgbClr val="000000"/>
                </a:highlight>
              </a:rPr>
              <a:t>5.  </a:t>
            </a:r>
            <a:r>
              <a:rPr lang="tr-TR" dirty="0"/>
              <a:t>İnternet sebebiyle sorumluluklarını yerine getirmemesine fırsat vermeyin.</a:t>
            </a:r>
          </a:p>
          <a:p>
            <a:endParaRPr lang="tr-TR" dirty="0"/>
          </a:p>
        </p:txBody>
      </p:sp>
      <p:pic>
        <p:nvPicPr>
          <p:cNvPr id="5" name="Resim 4"/>
          <p:cNvPicPr>
            <a:picLocks noChangeAspect="1"/>
          </p:cNvPicPr>
          <p:nvPr/>
        </p:nvPicPr>
        <p:blipFill>
          <a:blip r:embed="rId2"/>
          <a:stretch>
            <a:fillRect/>
          </a:stretch>
        </p:blipFill>
        <p:spPr>
          <a:xfrm>
            <a:off x="950404" y="4941168"/>
            <a:ext cx="3261556" cy="1866954"/>
          </a:xfrm>
          <a:prstGeom prst="rect">
            <a:avLst/>
          </a:prstGeom>
        </p:spPr>
      </p:pic>
      <p:pic>
        <p:nvPicPr>
          <p:cNvPr id="6" name="Resim 5"/>
          <p:cNvPicPr>
            <a:picLocks noChangeAspect="1"/>
          </p:cNvPicPr>
          <p:nvPr/>
        </p:nvPicPr>
        <p:blipFill>
          <a:blip r:embed="rId3"/>
          <a:stretch>
            <a:fillRect/>
          </a:stretch>
        </p:blipFill>
        <p:spPr>
          <a:xfrm>
            <a:off x="4355976" y="4941168"/>
            <a:ext cx="4200469" cy="1866954"/>
          </a:xfrm>
          <a:prstGeom prst="rect">
            <a:avLst/>
          </a:prstGeom>
        </p:spPr>
      </p:pic>
    </p:spTree>
    <p:extLst>
      <p:ext uri="{BB962C8B-B14F-4D97-AF65-F5344CB8AC3E}">
        <p14:creationId xmlns:p14="http://schemas.microsoft.com/office/powerpoint/2010/main" val="2922669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476672"/>
            <a:ext cx="7315200" cy="1154097"/>
          </a:xfrm>
        </p:spPr>
        <p:txBody>
          <a:bodyPr>
            <a:normAutofit/>
          </a:bodyPr>
          <a:lstStyle/>
          <a:p>
            <a:r>
              <a:rPr lang="tr-TR" b="1" dirty="0"/>
              <a:t>OLASI TEHLİKELER NELERDİR?</a:t>
            </a:r>
          </a:p>
        </p:txBody>
      </p:sp>
      <p:sp>
        <p:nvSpPr>
          <p:cNvPr id="3" name="İçerik Yer Tutucusu 2"/>
          <p:cNvSpPr>
            <a:spLocks noGrp="1"/>
          </p:cNvSpPr>
          <p:nvPr>
            <p:ph idx="1"/>
          </p:nvPr>
        </p:nvSpPr>
        <p:spPr>
          <a:xfrm>
            <a:off x="899592" y="1053809"/>
            <a:ext cx="8136904" cy="4680560"/>
          </a:xfrm>
        </p:spPr>
        <p:txBody>
          <a:bodyPr/>
          <a:lstStyle/>
          <a:p>
            <a:endParaRPr lang="tr-TR" dirty="0"/>
          </a:p>
          <a:p>
            <a:r>
              <a:rPr lang="tr-TR" dirty="0">
                <a:highlight>
                  <a:srgbClr val="000000"/>
                </a:highlight>
              </a:rPr>
              <a:t>1. </a:t>
            </a:r>
            <a:r>
              <a:rPr lang="tr-TR" dirty="0"/>
              <a:t>Tanımadıkları kişilerle arkadaşlık</a:t>
            </a:r>
          </a:p>
          <a:p>
            <a:r>
              <a:rPr lang="tr-TR" dirty="0">
                <a:highlight>
                  <a:srgbClr val="000000"/>
                </a:highlight>
              </a:rPr>
              <a:t>2. </a:t>
            </a:r>
            <a:r>
              <a:rPr lang="tr-TR" dirty="0"/>
              <a:t>Aşırı kullanımın sebep olduğu internet bağımlılığı</a:t>
            </a:r>
          </a:p>
          <a:p>
            <a:r>
              <a:rPr lang="tr-TR" dirty="0">
                <a:highlight>
                  <a:srgbClr val="000000"/>
                </a:highlight>
              </a:rPr>
              <a:t>3. </a:t>
            </a:r>
            <a:r>
              <a:rPr lang="tr-TR" dirty="0"/>
              <a:t>Fiziki sağlık sorunları</a:t>
            </a:r>
          </a:p>
          <a:p>
            <a:r>
              <a:rPr lang="tr-TR" dirty="0">
                <a:highlight>
                  <a:srgbClr val="000000"/>
                </a:highlight>
              </a:rPr>
              <a:t>4.</a:t>
            </a:r>
            <a:r>
              <a:rPr lang="tr-TR" dirty="0"/>
              <a:t> Öfke, şiddet ve yalnızlık gibi psikolojik sorunlar</a:t>
            </a:r>
          </a:p>
          <a:p>
            <a:r>
              <a:rPr lang="tr-TR" dirty="0">
                <a:highlight>
                  <a:srgbClr val="000000"/>
                </a:highlight>
              </a:rPr>
              <a:t>5. </a:t>
            </a:r>
            <a:r>
              <a:rPr lang="tr-TR" dirty="0"/>
              <a:t>Şiddet ve müstehcen içerikli görüntüler</a:t>
            </a:r>
          </a:p>
          <a:p>
            <a:endParaRPr lang="tr-TR" dirty="0"/>
          </a:p>
          <a:p>
            <a:endParaRPr lang="tr-TR" dirty="0"/>
          </a:p>
        </p:txBody>
      </p:sp>
      <p:pic>
        <p:nvPicPr>
          <p:cNvPr id="4" name="Resim 3"/>
          <p:cNvPicPr>
            <a:picLocks noChangeAspect="1"/>
          </p:cNvPicPr>
          <p:nvPr/>
        </p:nvPicPr>
        <p:blipFill>
          <a:blip r:embed="rId2"/>
          <a:stretch>
            <a:fillRect/>
          </a:stretch>
        </p:blipFill>
        <p:spPr>
          <a:xfrm>
            <a:off x="1691680" y="4077072"/>
            <a:ext cx="2276475" cy="2009775"/>
          </a:xfrm>
          <a:prstGeom prst="rect">
            <a:avLst/>
          </a:prstGeom>
        </p:spPr>
      </p:pic>
      <p:pic>
        <p:nvPicPr>
          <p:cNvPr id="6" name="Resim 5"/>
          <p:cNvPicPr>
            <a:picLocks noChangeAspect="1"/>
          </p:cNvPicPr>
          <p:nvPr/>
        </p:nvPicPr>
        <p:blipFill>
          <a:blip r:embed="rId3"/>
          <a:stretch>
            <a:fillRect/>
          </a:stretch>
        </p:blipFill>
        <p:spPr>
          <a:xfrm>
            <a:off x="4584616" y="4184081"/>
            <a:ext cx="3000375" cy="1524000"/>
          </a:xfrm>
          <a:prstGeom prst="rect">
            <a:avLst/>
          </a:prstGeom>
        </p:spPr>
      </p:pic>
    </p:spTree>
    <p:extLst>
      <p:ext uri="{BB962C8B-B14F-4D97-AF65-F5344CB8AC3E}">
        <p14:creationId xmlns:p14="http://schemas.microsoft.com/office/powerpoint/2010/main" val="3877645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20689"/>
            <a:ext cx="8496944" cy="5688672"/>
          </a:xfrm>
        </p:spPr>
        <p:txBody>
          <a:bodyPr>
            <a:normAutofit/>
          </a:bodyPr>
          <a:lstStyle/>
          <a:p>
            <a:pPr marL="982980" lvl="1" indent="-342900">
              <a:defRPr/>
            </a:pPr>
            <a:r>
              <a:rPr lang="tr-TR" sz="2400" dirty="0">
                <a:highlight>
                  <a:srgbClr val="000000"/>
                </a:highlight>
              </a:rPr>
              <a:t>6.</a:t>
            </a:r>
            <a:r>
              <a:rPr lang="tr-TR" sz="2400" dirty="0"/>
              <a:t>Müstehcen yayın ya da şiddet içeren internet sitelerine tesadüfen ve kolaylıkla girebiliyor olması, </a:t>
            </a:r>
          </a:p>
          <a:p>
            <a:pPr marL="982980" lvl="1" indent="-342900">
              <a:defRPr/>
            </a:pPr>
            <a:r>
              <a:rPr lang="tr-TR" sz="2400" dirty="0">
                <a:highlight>
                  <a:srgbClr val="000000"/>
                </a:highlight>
              </a:rPr>
              <a:t>7.</a:t>
            </a:r>
            <a:r>
              <a:rPr lang="tr-TR" sz="2400" dirty="0"/>
              <a:t>Yaşına uygun olmayan görüntülerle karşılaşıyor olması, </a:t>
            </a:r>
          </a:p>
          <a:p>
            <a:pPr marL="982980" lvl="1" indent="-342900">
              <a:defRPr/>
            </a:pPr>
            <a:r>
              <a:rPr lang="tr-TR" sz="2400" dirty="0">
                <a:highlight>
                  <a:srgbClr val="000000"/>
                </a:highlight>
              </a:rPr>
              <a:t>8.</a:t>
            </a:r>
            <a:r>
              <a:rPr lang="tr-TR" sz="2400" dirty="0"/>
              <a:t>Kimliği belirsiz ve tehlikeli kişilerce kandırılma ya da taciz edilme ihtimali tüm yaşantılarını etkileyecek ve kalıcı izler bırakacak sonuçlar doğurabilmektedir. </a:t>
            </a:r>
          </a:p>
          <a:p>
            <a:pPr marL="982980" lvl="1" indent="-342900">
              <a:defRPr/>
            </a:pPr>
            <a:endParaRPr lang="tr-TR" sz="2400" dirty="0"/>
          </a:p>
          <a:p>
            <a:pPr marL="982980" lvl="1" indent="-342900">
              <a:defRPr/>
            </a:pPr>
            <a:endParaRPr lang="tr-TR" sz="2400" dirty="0"/>
          </a:p>
          <a:p>
            <a:endParaRPr lang="tr-TR" dirty="0"/>
          </a:p>
        </p:txBody>
      </p:sp>
      <p:pic>
        <p:nvPicPr>
          <p:cNvPr id="2" name="Resim 1"/>
          <p:cNvPicPr>
            <a:picLocks noChangeAspect="1"/>
          </p:cNvPicPr>
          <p:nvPr/>
        </p:nvPicPr>
        <p:blipFill>
          <a:blip r:embed="rId2"/>
          <a:stretch>
            <a:fillRect/>
          </a:stretch>
        </p:blipFill>
        <p:spPr>
          <a:xfrm>
            <a:off x="2915816" y="3933056"/>
            <a:ext cx="2784789" cy="2816812"/>
          </a:xfrm>
          <a:prstGeom prst="rect">
            <a:avLst/>
          </a:prstGeom>
        </p:spPr>
      </p:pic>
    </p:spTree>
    <p:extLst>
      <p:ext uri="{BB962C8B-B14F-4D97-AF65-F5344CB8AC3E}">
        <p14:creationId xmlns:p14="http://schemas.microsoft.com/office/powerpoint/2010/main" val="3677115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332656"/>
            <a:ext cx="7315200" cy="1154097"/>
          </a:xfrm>
        </p:spPr>
        <p:txBody>
          <a:bodyPr>
            <a:normAutofit fontScale="90000"/>
          </a:bodyPr>
          <a:lstStyle/>
          <a:p>
            <a:r>
              <a:rPr lang="tr-TR" b="1" dirty="0">
                <a:highlight>
                  <a:srgbClr val="FF0000"/>
                </a:highlight>
              </a:rPr>
              <a:t>ÇOCUĞUNUZUN BİLMESİ GEREKENLER NELERDİR?</a:t>
            </a:r>
          </a:p>
        </p:txBody>
      </p:sp>
      <p:sp>
        <p:nvSpPr>
          <p:cNvPr id="3" name="İçerik Yer Tutucusu 2"/>
          <p:cNvSpPr>
            <a:spLocks noGrp="1"/>
          </p:cNvSpPr>
          <p:nvPr>
            <p:ph idx="1"/>
          </p:nvPr>
        </p:nvSpPr>
        <p:spPr>
          <a:xfrm>
            <a:off x="395536" y="1700808"/>
            <a:ext cx="8496944" cy="3888432"/>
          </a:xfrm>
        </p:spPr>
        <p:txBody>
          <a:bodyPr>
            <a:normAutofit/>
          </a:bodyPr>
          <a:lstStyle/>
          <a:p>
            <a:r>
              <a:rPr lang="tr-TR" dirty="0">
                <a:highlight>
                  <a:srgbClr val="000000"/>
                </a:highlight>
              </a:rPr>
              <a:t>1. </a:t>
            </a:r>
            <a:r>
              <a:rPr lang="tr-TR" dirty="0"/>
              <a:t>İnternette tanımadıkları kişilerden gelen arkadaşlık tekliflerine hayır demeyi</a:t>
            </a:r>
          </a:p>
          <a:p>
            <a:r>
              <a:rPr lang="tr-TR" dirty="0">
                <a:highlight>
                  <a:srgbClr val="000000"/>
                </a:highlight>
              </a:rPr>
              <a:t>2. </a:t>
            </a:r>
            <a:r>
              <a:rPr lang="tr-TR" dirty="0"/>
              <a:t>Hoşlanmadıkları bir durumu sizinle paylaşmaları gerektiğini</a:t>
            </a:r>
          </a:p>
          <a:p>
            <a:r>
              <a:rPr lang="tr-TR" dirty="0">
                <a:highlight>
                  <a:srgbClr val="000000"/>
                </a:highlight>
              </a:rPr>
              <a:t>3. </a:t>
            </a:r>
            <a:r>
              <a:rPr lang="tr-TR" dirty="0"/>
              <a:t>İnternet üzerinden gelen cazip, fakat aldatıcı teklifleri reddetmeyi</a:t>
            </a:r>
          </a:p>
          <a:p>
            <a:r>
              <a:rPr lang="tr-TR" dirty="0">
                <a:highlight>
                  <a:srgbClr val="000000"/>
                </a:highlight>
              </a:rPr>
              <a:t>4. </a:t>
            </a:r>
            <a:r>
              <a:rPr lang="tr-TR" dirty="0"/>
              <a:t>İnternetin gerçek hayattan çok farklı olduğunu</a:t>
            </a:r>
          </a:p>
          <a:p>
            <a:r>
              <a:rPr lang="tr-TR" dirty="0">
                <a:highlight>
                  <a:srgbClr val="000000"/>
                </a:highlight>
              </a:rPr>
              <a:t>5. </a:t>
            </a:r>
            <a:r>
              <a:rPr lang="tr-TR" dirty="0"/>
              <a:t>Hayatın sadece İnternetten ibaret olmadığını</a:t>
            </a:r>
          </a:p>
          <a:p>
            <a:endParaRPr lang="tr-TR" dirty="0"/>
          </a:p>
          <a:p>
            <a:endParaRPr lang="tr-TR" dirty="0"/>
          </a:p>
        </p:txBody>
      </p:sp>
      <p:pic>
        <p:nvPicPr>
          <p:cNvPr id="4" name="Resim 3"/>
          <p:cNvPicPr>
            <a:picLocks noChangeAspect="1"/>
          </p:cNvPicPr>
          <p:nvPr/>
        </p:nvPicPr>
        <p:blipFill>
          <a:blip r:embed="rId2"/>
          <a:stretch>
            <a:fillRect/>
          </a:stretch>
        </p:blipFill>
        <p:spPr>
          <a:xfrm>
            <a:off x="5076056" y="4521727"/>
            <a:ext cx="3960440" cy="2336273"/>
          </a:xfrm>
          <a:prstGeom prst="rect">
            <a:avLst/>
          </a:prstGeom>
        </p:spPr>
      </p:pic>
    </p:spTree>
    <p:extLst>
      <p:ext uri="{BB962C8B-B14F-4D97-AF65-F5344CB8AC3E}">
        <p14:creationId xmlns:p14="http://schemas.microsoft.com/office/powerpoint/2010/main" val="165945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16632"/>
            <a:ext cx="7315200" cy="1658153"/>
          </a:xfrm>
        </p:spPr>
        <p:txBody>
          <a:bodyPr>
            <a:normAutofit fontScale="90000"/>
          </a:bodyPr>
          <a:lstStyle/>
          <a:p>
            <a:r>
              <a:rPr lang="tr-TR" b="1" dirty="0"/>
              <a:t>ÇOCUK CİNSEL İSTİSMARI NEDİR?</a:t>
            </a:r>
            <a:br>
              <a:rPr lang="tr-TR" b="1" dirty="0"/>
            </a:br>
            <a:r>
              <a:rPr lang="tr-TR" b="1" dirty="0"/>
              <a:t/>
            </a:r>
            <a:br>
              <a:rPr lang="tr-TR" b="1" dirty="0"/>
            </a:br>
            <a:r>
              <a:rPr lang="tr-TR" sz="2000" dirty="0">
                <a:latin typeface="Calibri" panose="020F0502020204030204" pitchFamily="34" charset="0"/>
                <a:cs typeface="Calibri" panose="020F0502020204030204" pitchFamily="34" charset="0"/>
              </a:rPr>
              <a:t>Çocuğun cinsel istismarı, bir çocukla yetişkin (ya da diğer bir çocuk) arasındaki çocuğun fail ya da gözlemcinin seksüel dürtüyle kullanıldığı her türlü etkileşimdir. Cinsel istismar dokunma davranışları içerebildiği gibi dokunma davranışları içermeden de gerçekleştirilmiş olabilir. </a:t>
            </a:r>
            <a:br>
              <a:rPr lang="tr-TR" sz="2000" dirty="0">
                <a:latin typeface="Calibri" panose="020F0502020204030204" pitchFamily="34" charset="0"/>
                <a:cs typeface="Calibri" panose="020F0502020204030204" pitchFamily="34" charset="0"/>
              </a:rPr>
            </a:br>
            <a:r>
              <a:rPr lang="tr-TR" dirty="0"/>
              <a:t/>
            </a:r>
            <a:br>
              <a:rPr lang="tr-TR" dirty="0"/>
            </a:br>
            <a:endParaRPr lang="tr-TR" dirty="0"/>
          </a:p>
        </p:txBody>
      </p:sp>
      <p:pic>
        <p:nvPicPr>
          <p:cNvPr id="7" name="Picture 2" descr="C:\Documents and Settings\REHBERLİK\Belgelerim\Resimlerim\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221088"/>
            <a:ext cx="3779767"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141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82782" y="250893"/>
            <a:ext cx="7315200" cy="1154097"/>
          </a:xfrm>
        </p:spPr>
        <p:txBody>
          <a:bodyPr>
            <a:noAutofit/>
          </a:bodyPr>
          <a:lstStyle/>
          <a:p>
            <a:r>
              <a:rPr lang="tr-TR" sz="3200" b="1" dirty="0"/>
              <a:t>DAVRANIŞLARI KAZANDIRMAK İÇİN ÖNCE ÖRNEK OLUN!</a:t>
            </a:r>
          </a:p>
        </p:txBody>
      </p:sp>
      <p:sp>
        <p:nvSpPr>
          <p:cNvPr id="3" name="İçerik Yer Tutucusu 2"/>
          <p:cNvSpPr>
            <a:spLocks noGrp="1"/>
          </p:cNvSpPr>
          <p:nvPr>
            <p:ph idx="1"/>
          </p:nvPr>
        </p:nvSpPr>
        <p:spPr>
          <a:xfrm>
            <a:off x="749499" y="1628800"/>
            <a:ext cx="8136904" cy="4320520"/>
          </a:xfrm>
        </p:spPr>
        <p:txBody>
          <a:bodyPr>
            <a:normAutofit/>
          </a:bodyPr>
          <a:lstStyle/>
          <a:p>
            <a:r>
              <a:rPr lang="tr-TR" dirty="0">
                <a:highlight>
                  <a:srgbClr val="000000"/>
                </a:highlight>
              </a:rPr>
              <a:t>1. </a:t>
            </a:r>
            <a:r>
              <a:rPr lang="tr-TR" dirty="0"/>
              <a:t>İnternet kuralları belirleyin ve bunlara önce siz uyun.</a:t>
            </a:r>
          </a:p>
          <a:p>
            <a:r>
              <a:rPr lang="tr-TR" dirty="0">
                <a:highlight>
                  <a:srgbClr val="000000"/>
                </a:highlight>
              </a:rPr>
              <a:t>2. </a:t>
            </a:r>
            <a:r>
              <a:rPr lang="tr-TR" dirty="0"/>
              <a:t>Çocuklarınızla aranızda aile sözleşmesi imzalayın ve uygulayın. </a:t>
            </a:r>
          </a:p>
          <a:p>
            <a:r>
              <a:rPr lang="tr-TR" dirty="0">
                <a:highlight>
                  <a:srgbClr val="000000"/>
                </a:highlight>
              </a:rPr>
              <a:t>3. </a:t>
            </a:r>
            <a:r>
              <a:rPr lang="tr-TR" dirty="0"/>
              <a:t>Belirlediğiniz İnternet kullanım zamanına siz de riayet edin.</a:t>
            </a:r>
          </a:p>
          <a:p>
            <a:r>
              <a:rPr lang="tr-TR" dirty="0">
                <a:highlight>
                  <a:srgbClr val="000000"/>
                </a:highlight>
              </a:rPr>
              <a:t>4. </a:t>
            </a:r>
            <a:r>
              <a:rPr lang="tr-TR" dirty="0"/>
              <a:t>İnternet dışında aile içi aktiviteler düzenleyin.</a:t>
            </a:r>
          </a:p>
          <a:p>
            <a:r>
              <a:rPr lang="tr-TR" dirty="0">
                <a:highlight>
                  <a:srgbClr val="000000"/>
                </a:highlight>
              </a:rPr>
              <a:t>5. </a:t>
            </a:r>
            <a:r>
              <a:rPr lang="tr-TR" dirty="0"/>
              <a:t>Çocuğunuzun en iyi ve en güvenilir arkadaşı siz olun.</a:t>
            </a:r>
          </a:p>
          <a:p>
            <a:endParaRPr lang="tr-TR" dirty="0"/>
          </a:p>
          <a:p>
            <a:endParaRPr lang="tr-TR" dirty="0"/>
          </a:p>
        </p:txBody>
      </p:sp>
      <p:pic>
        <p:nvPicPr>
          <p:cNvPr id="4" name="Resim 3"/>
          <p:cNvPicPr>
            <a:picLocks noChangeAspect="1"/>
          </p:cNvPicPr>
          <p:nvPr/>
        </p:nvPicPr>
        <p:blipFill>
          <a:blip r:embed="rId2"/>
          <a:stretch>
            <a:fillRect/>
          </a:stretch>
        </p:blipFill>
        <p:spPr>
          <a:xfrm>
            <a:off x="780902" y="4149080"/>
            <a:ext cx="3268569" cy="2448272"/>
          </a:xfrm>
          <a:prstGeom prst="rect">
            <a:avLst/>
          </a:prstGeom>
        </p:spPr>
      </p:pic>
      <p:pic>
        <p:nvPicPr>
          <p:cNvPr id="5" name="Resim 4"/>
          <p:cNvPicPr>
            <a:picLocks noChangeAspect="1"/>
          </p:cNvPicPr>
          <p:nvPr/>
        </p:nvPicPr>
        <p:blipFill>
          <a:blip r:embed="rId3"/>
          <a:stretch>
            <a:fillRect/>
          </a:stretch>
        </p:blipFill>
        <p:spPr>
          <a:xfrm>
            <a:off x="4476465" y="4207446"/>
            <a:ext cx="3591389" cy="2389906"/>
          </a:xfrm>
          <a:prstGeom prst="rect">
            <a:avLst/>
          </a:prstGeom>
        </p:spPr>
      </p:pic>
    </p:spTree>
    <p:extLst>
      <p:ext uri="{BB962C8B-B14F-4D97-AF65-F5344CB8AC3E}">
        <p14:creationId xmlns:p14="http://schemas.microsoft.com/office/powerpoint/2010/main" val="3670584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04664"/>
            <a:ext cx="7315200" cy="1154097"/>
          </a:xfrm>
        </p:spPr>
        <p:txBody>
          <a:bodyPr>
            <a:noAutofit/>
          </a:bodyPr>
          <a:lstStyle/>
          <a:p>
            <a:r>
              <a:rPr lang="tr-TR" b="1" dirty="0"/>
              <a:t>SOSYAL AĞLARA DİKKAT!</a:t>
            </a:r>
          </a:p>
        </p:txBody>
      </p:sp>
      <p:sp>
        <p:nvSpPr>
          <p:cNvPr id="3" name="İçerik Yer Tutucusu 2"/>
          <p:cNvSpPr>
            <a:spLocks noGrp="1"/>
          </p:cNvSpPr>
          <p:nvPr>
            <p:ph idx="1"/>
          </p:nvPr>
        </p:nvSpPr>
        <p:spPr>
          <a:xfrm>
            <a:off x="395536" y="1700808"/>
            <a:ext cx="8136904" cy="5157191"/>
          </a:xfrm>
        </p:spPr>
        <p:txBody>
          <a:bodyPr>
            <a:normAutofit/>
          </a:bodyPr>
          <a:lstStyle/>
          <a:p>
            <a:r>
              <a:rPr lang="tr-TR" dirty="0">
                <a:highlight>
                  <a:srgbClr val="000000"/>
                </a:highlight>
              </a:rPr>
              <a:t>1. </a:t>
            </a:r>
            <a:r>
              <a:rPr lang="tr-TR" dirty="0"/>
              <a:t>Çocuğunuz bu sitelere (</a:t>
            </a:r>
            <a:r>
              <a:rPr lang="tr-TR" dirty="0" err="1"/>
              <a:t>örn</a:t>
            </a:r>
            <a:r>
              <a:rPr lang="tr-TR" dirty="0"/>
              <a:t>. </a:t>
            </a:r>
            <a:r>
              <a:rPr lang="tr-TR" dirty="0" err="1"/>
              <a:t>facebook</a:t>
            </a:r>
            <a:r>
              <a:rPr lang="tr-TR" dirty="0"/>
              <a:t>) üye ise, sizde üye olup onun arkadaşı olun.</a:t>
            </a:r>
          </a:p>
          <a:p>
            <a:r>
              <a:rPr lang="tr-TR" dirty="0">
                <a:highlight>
                  <a:srgbClr val="000000"/>
                </a:highlight>
              </a:rPr>
              <a:t>2. </a:t>
            </a:r>
            <a:r>
              <a:rPr lang="tr-TR" dirty="0"/>
              <a:t>Profillerindeki gizlilik ayarlarını yapmasını sağlayın.</a:t>
            </a:r>
          </a:p>
          <a:p>
            <a:r>
              <a:rPr lang="tr-TR" dirty="0">
                <a:highlight>
                  <a:srgbClr val="000000"/>
                </a:highlight>
              </a:rPr>
              <a:t>3. </a:t>
            </a:r>
            <a:r>
              <a:rPr lang="tr-TR" dirty="0"/>
              <a:t>Tam isim, adres, telefon, okul, özel fotoğraflarını paylaşmamasını söyleyin.</a:t>
            </a:r>
          </a:p>
          <a:p>
            <a:r>
              <a:rPr lang="tr-TR" dirty="0">
                <a:highlight>
                  <a:srgbClr val="000000"/>
                </a:highlight>
              </a:rPr>
              <a:t>4. </a:t>
            </a:r>
            <a:r>
              <a:rPr lang="tr-TR" dirty="0"/>
              <a:t>Tanımadıkları kişileri arkadaş listelerine eklememelerini söyleyin.</a:t>
            </a:r>
          </a:p>
          <a:p>
            <a:r>
              <a:rPr lang="tr-TR" dirty="0">
                <a:highlight>
                  <a:srgbClr val="000000"/>
                </a:highlight>
              </a:rPr>
              <a:t>5. </a:t>
            </a:r>
            <a:r>
              <a:rPr lang="tr-TR" dirty="0"/>
              <a:t>Arkadaşı olarak kimlerle arkadaşlık ettiğini aralıklarla kontrol edin</a:t>
            </a:r>
          </a:p>
          <a:p>
            <a:r>
              <a:rPr lang="tr-TR" dirty="0"/>
              <a:t> </a:t>
            </a:r>
          </a:p>
          <a:p>
            <a:endParaRPr lang="tr-TR" dirty="0"/>
          </a:p>
        </p:txBody>
      </p:sp>
      <p:pic>
        <p:nvPicPr>
          <p:cNvPr id="4" name="Resim 3"/>
          <p:cNvPicPr>
            <a:picLocks noChangeAspect="1"/>
          </p:cNvPicPr>
          <p:nvPr/>
        </p:nvPicPr>
        <p:blipFill>
          <a:blip r:embed="rId2"/>
          <a:stretch>
            <a:fillRect/>
          </a:stretch>
        </p:blipFill>
        <p:spPr>
          <a:xfrm>
            <a:off x="2051720" y="4797151"/>
            <a:ext cx="4608512" cy="1795799"/>
          </a:xfrm>
          <a:prstGeom prst="rect">
            <a:avLst/>
          </a:prstGeom>
        </p:spPr>
      </p:pic>
    </p:spTree>
    <p:extLst>
      <p:ext uri="{BB962C8B-B14F-4D97-AF65-F5344CB8AC3E}">
        <p14:creationId xmlns:p14="http://schemas.microsoft.com/office/powerpoint/2010/main" val="575523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40829" y="499792"/>
            <a:ext cx="8229600" cy="1786210"/>
          </a:xfrm>
        </p:spPr>
        <p:txBody>
          <a:bodyPr>
            <a:noAutofit/>
          </a:bodyPr>
          <a:lstStyle/>
          <a:p>
            <a:r>
              <a:rPr lang="tr-TR" sz="2800" b="1" dirty="0"/>
              <a:t>ÇOCUK CİNSEL İSTİSMARA UĞRADIĞINI (YA DA BU EYLEMİN SÜREKLİLİK ARZETTİĞİNİ) AÇIĞA VURURSA NE YAPABİLİRSİNİZ?</a:t>
            </a:r>
            <a:r>
              <a:rPr lang="tr-TR" sz="2800" dirty="0"/>
              <a:t/>
            </a:r>
            <a:br>
              <a:rPr lang="tr-TR" sz="2800" dirty="0"/>
            </a:br>
            <a:endParaRPr lang="tr-TR" sz="2800" dirty="0"/>
          </a:p>
        </p:txBody>
      </p:sp>
      <p:sp>
        <p:nvSpPr>
          <p:cNvPr id="3" name="İçerik Yer Tutucusu 2"/>
          <p:cNvSpPr>
            <a:spLocks noGrp="1"/>
          </p:cNvSpPr>
          <p:nvPr>
            <p:ph idx="1"/>
          </p:nvPr>
        </p:nvSpPr>
        <p:spPr/>
        <p:txBody>
          <a:bodyPr>
            <a:normAutofit lnSpcReduction="10000"/>
          </a:bodyPr>
          <a:lstStyle/>
          <a:p>
            <a:r>
              <a:rPr lang="tr-TR" dirty="0"/>
              <a:t> </a:t>
            </a:r>
            <a:r>
              <a:rPr lang="tr-TR" sz="2800" dirty="0"/>
              <a:t>Eğer çocuk istismarı açıklarsa, soğukkanlılığınızı korumanız son derece önemlidir, onu dikkatli dinleyin, ASLA çocuğu bundan dolayı suçlamayın.</a:t>
            </a:r>
          </a:p>
          <a:p>
            <a:r>
              <a:rPr lang="tr-TR" sz="2800" dirty="0"/>
              <a:t> Kendisine teşekkür edin ve kendisine desteğinizin tam olduğuna dair çocuğa güven verin.</a:t>
            </a:r>
          </a:p>
          <a:p>
            <a:r>
              <a:rPr lang="tr-TR" sz="2800" dirty="0">
                <a:highlight>
                  <a:srgbClr val="FF0000"/>
                </a:highlight>
              </a:rPr>
              <a:t>!!!</a:t>
            </a:r>
            <a:r>
              <a:rPr lang="tr-TR" sz="2800" dirty="0"/>
              <a:t>  Derhal yardım için aramayı unutmayınız.</a:t>
            </a:r>
          </a:p>
          <a:p>
            <a:endParaRPr lang="tr-TR" dirty="0"/>
          </a:p>
        </p:txBody>
      </p:sp>
    </p:spTree>
    <p:extLst>
      <p:ext uri="{BB962C8B-B14F-4D97-AF65-F5344CB8AC3E}">
        <p14:creationId xmlns:p14="http://schemas.microsoft.com/office/powerpoint/2010/main" val="796191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332656"/>
            <a:ext cx="7315200" cy="1730161"/>
          </a:xfrm>
        </p:spPr>
        <p:txBody>
          <a:bodyPr>
            <a:normAutofit fontScale="90000"/>
          </a:bodyPr>
          <a:lstStyle/>
          <a:p>
            <a:r>
              <a:rPr lang="tr-TR" b="1" dirty="0"/>
              <a:t>NERELERE BAŞVURABİLİRSİNİZ??</a:t>
            </a:r>
            <a:r>
              <a:rPr lang="tr-TR" b="1" dirty="0">
                <a:solidFill>
                  <a:schemeClr val="bg1"/>
                </a:solidFill>
              </a:rPr>
              <a:t/>
            </a:r>
            <a:br>
              <a:rPr lang="tr-TR" b="1" dirty="0">
                <a:solidFill>
                  <a:schemeClr val="bg1"/>
                </a:solidFill>
              </a:rPr>
            </a:br>
            <a:endParaRPr lang="tr-TR" dirty="0"/>
          </a:p>
        </p:txBody>
      </p:sp>
      <p:sp>
        <p:nvSpPr>
          <p:cNvPr id="3" name="İçerik Yer Tutucusu 2"/>
          <p:cNvSpPr>
            <a:spLocks noGrp="1"/>
          </p:cNvSpPr>
          <p:nvPr>
            <p:ph idx="1"/>
          </p:nvPr>
        </p:nvSpPr>
        <p:spPr>
          <a:xfrm>
            <a:off x="855048" y="1961456"/>
            <a:ext cx="8424936" cy="4896544"/>
          </a:xfrm>
        </p:spPr>
        <p:txBody>
          <a:bodyPr>
            <a:normAutofit fontScale="25000" lnSpcReduction="20000"/>
          </a:bodyPr>
          <a:lstStyle/>
          <a:p>
            <a:pPr marL="0" indent="0">
              <a:buNone/>
            </a:pPr>
            <a:r>
              <a:rPr lang="tr-TR" sz="9600" dirty="0"/>
              <a:t>Yakınızda ya da çevrenizde herhangi bir çocuğun ihmal ya da istismara maruz kaldığını düşünüyorsanız;</a:t>
            </a:r>
          </a:p>
          <a:p>
            <a:r>
              <a:rPr lang="tr-TR" sz="9600" dirty="0"/>
              <a:t>Emniyet Müdürlüğü Çocuk Polisi Şubeleri</a:t>
            </a:r>
          </a:p>
          <a:p>
            <a:r>
              <a:rPr lang="tr-TR" sz="9600" dirty="0"/>
              <a:t>Rehberlik Servisine</a:t>
            </a:r>
          </a:p>
          <a:p>
            <a:r>
              <a:rPr lang="tr-TR" sz="9600" dirty="0"/>
              <a:t>Sosyal Hizmetler ve Çocuk Esirgeme Kurumu İl Müdürlükleri</a:t>
            </a:r>
          </a:p>
          <a:p>
            <a:r>
              <a:rPr lang="tr-TR" sz="9600" dirty="0"/>
              <a:t>Baroların Çocuk Hakları Merkezleri</a:t>
            </a:r>
          </a:p>
          <a:p>
            <a:r>
              <a:rPr lang="tr-TR" sz="9600" dirty="0"/>
              <a:t> Hastaneler bünyesindeki Çocuk Koruma Merkezi/Birimleri</a:t>
            </a:r>
          </a:p>
          <a:p>
            <a:r>
              <a:rPr lang="tr-TR" sz="9600" dirty="0"/>
              <a:t> İnsan hakları ve çocuk hakları örgütlerine</a:t>
            </a:r>
          </a:p>
          <a:p>
            <a:r>
              <a:rPr lang="tr-TR" sz="9600" dirty="0"/>
              <a:t>başvurabilirsiniz.</a:t>
            </a:r>
          </a:p>
        </p:txBody>
      </p:sp>
    </p:spTree>
    <p:extLst>
      <p:ext uri="{BB962C8B-B14F-4D97-AF65-F5344CB8AC3E}">
        <p14:creationId xmlns:p14="http://schemas.microsoft.com/office/powerpoint/2010/main" val="700740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48680"/>
            <a:ext cx="7315200" cy="1154097"/>
          </a:xfrm>
        </p:spPr>
        <p:txBody>
          <a:bodyPr>
            <a:normAutofit/>
          </a:bodyPr>
          <a:lstStyle/>
          <a:p>
            <a:r>
              <a:rPr lang="tr-TR" sz="3200" b="1" dirty="0"/>
              <a:t>CİNSEL İSTİSMARIN SUÇU NE KADARDIR?</a:t>
            </a:r>
          </a:p>
        </p:txBody>
      </p:sp>
      <p:sp>
        <p:nvSpPr>
          <p:cNvPr id="3" name="İçerik Yer Tutucusu 2"/>
          <p:cNvSpPr>
            <a:spLocks noGrp="1"/>
          </p:cNvSpPr>
          <p:nvPr>
            <p:ph idx="1"/>
          </p:nvPr>
        </p:nvSpPr>
        <p:spPr>
          <a:xfrm>
            <a:off x="683568" y="1702777"/>
            <a:ext cx="8280920" cy="4392488"/>
          </a:xfrm>
        </p:spPr>
        <p:txBody>
          <a:bodyPr/>
          <a:lstStyle/>
          <a:p>
            <a:r>
              <a:rPr lang="tr-TR" sz="2800" dirty="0" err="1"/>
              <a:t>Tck</a:t>
            </a:r>
            <a:r>
              <a:rPr lang="tr-TR" sz="2800" dirty="0"/>
              <a:t> 103.:Çocuğu </a:t>
            </a:r>
            <a:r>
              <a:rPr lang="tr-TR" sz="2800" b="1" dirty="0"/>
              <a:t>cinsel</a:t>
            </a:r>
            <a:r>
              <a:rPr lang="tr-TR" sz="2800" dirty="0"/>
              <a:t> yönden </a:t>
            </a:r>
            <a:r>
              <a:rPr lang="tr-TR" sz="2800" b="1" dirty="0"/>
              <a:t>istismar</a:t>
            </a:r>
            <a:r>
              <a:rPr lang="tr-TR" sz="2800" dirty="0"/>
              <a:t> eden kişi, 8 yıldan 15 yıla kadar hapis cezası ile </a:t>
            </a:r>
            <a:br>
              <a:rPr lang="tr-TR" sz="2800" dirty="0"/>
            </a:br>
            <a:r>
              <a:rPr lang="tr-TR" sz="2800" dirty="0"/>
              <a:t>cezalandırılacaktır</a:t>
            </a:r>
          </a:p>
          <a:p>
            <a:r>
              <a:rPr lang="tr-TR" sz="2800" dirty="0"/>
              <a:t>Cinsel tacizin posta, elektronik posta, internet ortamlarında teşhir suretiyle veya cep telefonu mesajları yoluyla işlenmesi durumunda verilecek cezalar, </a:t>
            </a:r>
            <a:r>
              <a:rPr lang="tr-TR" sz="2800" dirty="0">
                <a:solidFill>
                  <a:srgbClr val="FF0000"/>
                </a:solidFill>
              </a:rPr>
              <a:t>3 yıl hapis </a:t>
            </a:r>
            <a:r>
              <a:rPr lang="tr-TR" sz="2800" dirty="0"/>
              <a:t>cezası ile karşılık bulur.</a:t>
            </a:r>
          </a:p>
          <a:p>
            <a:endParaRPr lang="tr-TR" dirty="0"/>
          </a:p>
        </p:txBody>
      </p:sp>
    </p:spTree>
    <p:extLst>
      <p:ext uri="{BB962C8B-B14F-4D97-AF65-F5344CB8AC3E}">
        <p14:creationId xmlns:p14="http://schemas.microsoft.com/office/powerpoint/2010/main" val="2466710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1374" y="1357175"/>
            <a:ext cx="8889826" cy="5474929"/>
          </a:xfrm>
        </p:spPr>
        <p:txBody>
          <a:bodyPr>
            <a:normAutofit lnSpcReduction="10000"/>
          </a:bodyPr>
          <a:lstStyle/>
          <a:p>
            <a:pPr marL="0" indent="0" algn="ctr">
              <a:buNone/>
            </a:pPr>
            <a:endParaRPr lang="tr-TR" sz="4800" b="1" dirty="0">
              <a:solidFill>
                <a:schemeClr val="accent4">
                  <a:lumMod val="75000"/>
                </a:schemeClr>
              </a:solidFill>
            </a:endParaRPr>
          </a:p>
          <a:p>
            <a:pPr marL="0" indent="0" algn="ctr">
              <a:buNone/>
            </a:pPr>
            <a:r>
              <a:rPr lang="tr-TR" sz="4800" b="1" dirty="0"/>
              <a:t>Nurettin Topçu Anadolu Lisesi</a:t>
            </a:r>
          </a:p>
          <a:p>
            <a:pPr marL="0" indent="0" algn="ctr">
              <a:buNone/>
            </a:pPr>
            <a:endParaRPr lang="tr-TR" sz="4800" b="1" dirty="0"/>
          </a:p>
          <a:p>
            <a:pPr marL="0" indent="0" algn="ctr">
              <a:buNone/>
            </a:pPr>
            <a:r>
              <a:rPr lang="tr-TR" sz="4800" b="1" dirty="0"/>
              <a:t>Rehberlik Servisi </a:t>
            </a:r>
          </a:p>
          <a:p>
            <a:pPr marL="0" indent="0" algn="ctr">
              <a:buNone/>
            </a:pPr>
            <a:endParaRPr lang="tr-TR" sz="4800" b="1" dirty="0"/>
          </a:p>
          <a:p>
            <a:pPr marL="0" indent="0" algn="ctr">
              <a:buNone/>
            </a:pPr>
            <a:r>
              <a:rPr lang="tr-TR" sz="3200" b="1" dirty="0"/>
              <a:t>Hilal GELEGEN</a:t>
            </a:r>
          </a:p>
          <a:p>
            <a:pPr marL="0" indent="0" algn="ctr">
              <a:buNone/>
            </a:pPr>
            <a:r>
              <a:rPr lang="tr-TR" sz="1800" b="1" dirty="0"/>
              <a:t>Psikolojik Danışman</a:t>
            </a:r>
          </a:p>
          <a:p>
            <a:pPr marL="0" indent="0" algn="ctr">
              <a:buNone/>
            </a:pPr>
            <a:r>
              <a:rPr lang="tr-TR" sz="1800" b="1" dirty="0"/>
              <a:t>Okul Rehber Öğretmeni</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332656"/>
            <a:ext cx="1785639" cy="17994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4551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6048672"/>
          </a:xfrm>
        </p:spPr>
        <p:txBody>
          <a:bodyPr>
            <a:normAutofit/>
          </a:bodyPr>
          <a:lstStyle/>
          <a:p>
            <a:r>
              <a:rPr lang="tr-TR" dirty="0"/>
              <a:t>Dokunma; cinsel organlar, göğüs, kalça, oral-</a:t>
            </a:r>
            <a:r>
              <a:rPr lang="tr-TR" dirty="0" err="1"/>
              <a:t>jenital</a:t>
            </a:r>
            <a:r>
              <a:rPr lang="tr-TR" dirty="0"/>
              <a:t> ya da cinsel temas olabilir. Dokunmadan olanı çocuğun çıplak bedenini seyretme, teşhir, ya da çocuğu pornografiye maruz bırakma (pornografik içerikli resim film </a:t>
            </a:r>
            <a:r>
              <a:rPr lang="tr-TR" dirty="0" err="1"/>
              <a:t>vs</a:t>
            </a:r>
            <a:r>
              <a:rPr lang="tr-TR" dirty="0"/>
              <a:t> gösterme). İstismarcı çoğu zaman fiziksel güç kullanmaz, ama oyun kullanabilir, hile yapıp kandırabilir, korkutabilir, çocuğun sessiz olması, kimseye söylememesi için çeşitli tehdit yollarını kullanabilir. </a:t>
            </a:r>
          </a:p>
          <a:p>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068960"/>
            <a:ext cx="3467844" cy="3361375"/>
          </a:xfrm>
          <a:prstGeom prst="rect">
            <a:avLst/>
          </a:prstGeom>
        </p:spPr>
      </p:pic>
    </p:spTree>
    <p:extLst>
      <p:ext uri="{BB962C8B-B14F-4D97-AF65-F5344CB8AC3E}">
        <p14:creationId xmlns:p14="http://schemas.microsoft.com/office/powerpoint/2010/main" val="1470898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9200" y="338396"/>
            <a:ext cx="7346464" cy="1224136"/>
          </a:xfrm>
        </p:spPr>
        <p:txBody>
          <a:bodyPr>
            <a:noAutofit/>
          </a:bodyPr>
          <a:lstStyle/>
          <a:p>
            <a:r>
              <a:rPr lang="tr-TR" sz="3200" b="1" dirty="0"/>
              <a:t>Bir çocuğun cinsel istismara maruz kaldığını nasıl ANLAŞILABİLİR?</a:t>
            </a:r>
            <a:endParaRPr lang="tr-TR" sz="3200" dirty="0"/>
          </a:p>
        </p:txBody>
      </p:sp>
      <p:sp>
        <p:nvSpPr>
          <p:cNvPr id="3" name="İçerik Yer Tutucusu 2"/>
          <p:cNvSpPr>
            <a:spLocks noGrp="1"/>
          </p:cNvSpPr>
          <p:nvPr>
            <p:ph idx="1"/>
          </p:nvPr>
        </p:nvSpPr>
        <p:spPr>
          <a:xfrm>
            <a:off x="699200" y="1556772"/>
            <a:ext cx="7920880" cy="4464536"/>
          </a:xfrm>
        </p:spPr>
        <p:txBody>
          <a:bodyPr>
            <a:normAutofit/>
          </a:bodyPr>
          <a:lstStyle/>
          <a:p>
            <a:r>
              <a:rPr lang="tr-TR" dirty="0"/>
              <a:t>Cinsel istismara uğramış çocuklar bir dizi duygusal ve davranışsal tepkiler gösterirler. Bu tepkilerden bazıları  şunlardır: </a:t>
            </a:r>
          </a:p>
          <a:p>
            <a:pPr lvl="0"/>
            <a:r>
              <a:rPr lang="tr-TR" dirty="0"/>
              <a:t>Gece kabusların artması ve /veya diğer uyku güçlükleri </a:t>
            </a:r>
          </a:p>
          <a:p>
            <a:pPr lvl="0"/>
            <a:r>
              <a:rPr lang="tr-TR" dirty="0"/>
              <a:t>İçe kapanma </a:t>
            </a:r>
          </a:p>
          <a:p>
            <a:endParaRPr lang="tr-TR" dirty="0"/>
          </a:p>
        </p:txBody>
      </p:sp>
      <p:pic>
        <p:nvPicPr>
          <p:cNvPr id="4098" name="Picture 2" descr="C:\Documents and Settings\REHBERLİK\Belgelerim\Resimlerim\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05064"/>
            <a:ext cx="304800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REHBERLİK\Belgelerim\Resimlerim\1KCAAVVNWTCACLH8XCCAK6NU47CAIRWMAUCAP4F3OBCAPP4U4YCAWMW7G9CA95JZ1OCAFCJPTICATX53D5CAI85508CAWMKPJWCAT667W2CAE139Y0CAKBXCL3CAUSQEH4CA8DPRBPCA9B9DEJCAPXI6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89040"/>
            <a:ext cx="388843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19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404664"/>
            <a:ext cx="8136904" cy="5976704"/>
          </a:xfrm>
        </p:spPr>
        <p:txBody>
          <a:bodyPr/>
          <a:lstStyle/>
          <a:p>
            <a:pPr lvl="0"/>
            <a:r>
              <a:rPr lang="tr-TR" dirty="0"/>
              <a:t>Öfke patlamaları </a:t>
            </a:r>
          </a:p>
          <a:p>
            <a:pPr lvl="0"/>
            <a:r>
              <a:rPr lang="tr-TR" dirty="0" err="1"/>
              <a:t>Anksiyete</a:t>
            </a:r>
            <a:r>
              <a:rPr lang="tr-TR" dirty="0"/>
              <a:t> (kaygı) </a:t>
            </a:r>
          </a:p>
          <a:p>
            <a:pPr lvl="0"/>
            <a:r>
              <a:rPr lang="tr-TR" dirty="0"/>
              <a:t>Belli bireylerle yalnız kalmak istememesi (yalnız kalmaya karşı direnme) </a:t>
            </a:r>
          </a:p>
          <a:p>
            <a:pPr lvl="0"/>
            <a:r>
              <a:rPr lang="tr-TR" dirty="0"/>
              <a:t>Yaşına göre uygun olmayan cinsel kelimeler kullanma ya da davranışlarda bulunma </a:t>
            </a:r>
          </a:p>
          <a:p>
            <a:pPr lvl="0"/>
            <a:endParaRPr lang="tr-TR" dirty="0"/>
          </a:p>
          <a:p>
            <a:pPr lvl="0"/>
            <a:endParaRPr lang="tr-TR" dirty="0"/>
          </a:p>
          <a:p>
            <a:endParaRPr lang="tr-TR" dirty="0"/>
          </a:p>
        </p:txBody>
      </p:sp>
      <p:sp>
        <p:nvSpPr>
          <p:cNvPr id="2" name="AutoShape 2" descr="ÖFKE PATLAMASI ile ilgili görsel sonucu"/>
          <p:cNvSpPr>
            <a:spLocks noChangeAspect="1" noChangeArrowheads="1"/>
          </p:cNvSpPr>
          <p:nvPr/>
        </p:nvSpPr>
        <p:spPr bwMode="auto">
          <a:xfrm>
            <a:off x="971600" y="2182637"/>
            <a:ext cx="3024336" cy="30243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2"/>
          <a:stretch>
            <a:fillRect/>
          </a:stretch>
        </p:blipFill>
        <p:spPr>
          <a:xfrm>
            <a:off x="968936" y="2932805"/>
            <a:ext cx="2857500" cy="227416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978" y="2688166"/>
            <a:ext cx="3238500" cy="3117098"/>
          </a:xfrm>
          <a:prstGeom prst="rect">
            <a:avLst/>
          </a:prstGeom>
        </p:spPr>
      </p:pic>
    </p:spTree>
    <p:extLst>
      <p:ext uri="{BB962C8B-B14F-4D97-AF65-F5344CB8AC3E}">
        <p14:creationId xmlns:p14="http://schemas.microsoft.com/office/powerpoint/2010/main" val="79321280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lstStyle/>
          <a:p>
            <a:r>
              <a:rPr lang="tr-TR" dirty="0"/>
              <a:t>Her ne kadar cinsel istismara uğramış çocukların birçoğu duygusal ve davranış değişiklikleri gösterse de bazıları göstermeyebilir. Sonuçta sadece belirtilere odaklaşmayıp, ama koruma tedbirleri ve iletişim beden sağlığı ve güvenliği öğretmek ve cinsel konularda konuşmaya da açık olup çocuğunuzun sizinle gereğinde konuşmasını teşvik etmek de önemlidir.</a:t>
            </a:r>
          </a:p>
          <a:p>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883262"/>
            <a:ext cx="5112568" cy="3969758"/>
          </a:xfrm>
          <a:prstGeom prst="rect">
            <a:avLst/>
          </a:prstGeom>
        </p:spPr>
      </p:pic>
    </p:spTree>
    <p:extLst>
      <p:ext uri="{BB962C8B-B14F-4D97-AF65-F5344CB8AC3E}">
        <p14:creationId xmlns:p14="http://schemas.microsoft.com/office/powerpoint/2010/main" val="4208122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86368" y="-315416"/>
            <a:ext cx="7315200" cy="3170321"/>
          </a:xfrm>
        </p:spPr>
        <p:txBody>
          <a:bodyPr>
            <a:normAutofit fontScale="90000"/>
          </a:bodyPr>
          <a:lstStyle/>
          <a:p>
            <a:r>
              <a:rPr lang="tr-TR" b="1" dirty="0"/>
              <a:t/>
            </a:r>
            <a:br>
              <a:rPr lang="tr-TR" b="1" dirty="0"/>
            </a:br>
            <a:r>
              <a:rPr lang="tr-TR" b="1" dirty="0"/>
              <a:t>ÇOCUKLAR CİNSEL İSTİSMARA UĞRADIKLARINDA NEDEN SÖYLEMEZLER?</a:t>
            </a:r>
            <a:r>
              <a:rPr lang="tr-TR" dirty="0"/>
              <a:t/>
            </a:r>
            <a:br>
              <a:rPr lang="tr-TR" dirty="0"/>
            </a:br>
            <a:endParaRPr lang="tr-TR" dirty="0"/>
          </a:p>
        </p:txBody>
      </p:sp>
      <p:sp>
        <p:nvSpPr>
          <p:cNvPr id="3" name="İçerik Yer Tutucusu 2"/>
          <p:cNvSpPr>
            <a:spLocks noGrp="1"/>
          </p:cNvSpPr>
          <p:nvPr>
            <p:ph idx="1"/>
          </p:nvPr>
        </p:nvSpPr>
        <p:spPr>
          <a:xfrm>
            <a:off x="827584" y="1988840"/>
            <a:ext cx="8208912" cy="4320520"/>
          </a:xfrm>
        </p:spPr>
        <p:txBody>
          <a:bodyPr>
            <a:normAutofit/>
          </a:bodyPr>
          <a:lstStyle/>
          <a:p>
            <a:endParaRPr lang="tr-TR" dirty="0"/>
          </a:p>
          <a:p>
            <a:pPr lvl="0"/>
            <a:r>
              <a:rPr lang="tr-TR" dirty="0"/>
              <a:t>Fiziksel zararla tehditler (çocuğun kendisine ve(ya) çocuğun ailesine) </a:t>
            </a:r>
          </a:p>
          <a:p>
            <a:pPr lvl="0"/>
            <a:r>
              <a:rPr lang="tr-TR" dirty="0"/>
              <a:t>Evden atılma korkusu </a:t>
            </a:r>
          </a:p>
          <a:p>
            <a:pPr lvl="0"/>
            <a:r>
              <a:rPr lang="tr-TR" dirty="0"/>
              <a:t>Kendisine inanılmaması korkusu </a:t>
            </a:r>
          </a:p>
          <a:p>
            <a:pPr lvl="0"/>
            <a:r>
              <a:rPr lang="tr-TR" dirty="0"/>
              <a:t>Utanma veya suçluluk </a:t>
            </a:r>
          </a:p>
          <a:p>
            <a:endParaRPr lang="tr-TR" dirty="0"/>
          </a:p>
          <a:p>
            <a:endParaRPr lang="tr-TR" dirty="0"/>
          </a:p>
        </p:txBody>
      </p:sp>
      <p:pic>
        <p:nvPicPr>
          <p:cNvPr id="5" name="Resim 4"/>
          <p:cNvPicPr>
            <a:picLocks noChangeAspect="1"/>
          </p:cNvPicPr>
          <p:nvPr/>
        </p:nvPicPr>
        <p:blipFill>
          <a:blip r:embed="rId2"/>
          <a:stretch>
            <a:fillRect/>
          </a:stretch>
        </p:blipFill>
        <p:spPr>
          <a:xfrm>
            <a:off x="1403648" y="4358977"/>
            <a:ext cx="2047875" cy="2238375"/>
          </a:xfrm>
          <a:prstGeom prst="rect">
            <a:avLst/>
          </a:prstGeom>
        </p:spPr>
      </p:pic>
      <p:pic>
        <p:nvPicPr>
          <p:cNvPr id="6" name="Resim 5"/>
          <p:cNvPicPr>
            <a:picLocks noChangeAspect="1"/>
          </p:cNvPicPr>
          <p:nvPr/>
        </p:nvPicPr>
        <p:blipFill>
          <a:blip r:embed="rId3"/>
          <a:stretch>
            <a:fillRect/>
          </a:stretch>
        </p:blipFill>
        <p:spPr>
          <a:xfrm>
            <a:off x="4860032" y="4075104"/>
            <a:ext cx="3769221" cy="2594256"/>
          </a:xfrm>
          <a:prstGeom prst="rect">
            <a:avLst/>
          </a:prstGeom>
        </p:spPr>
      </p:pic>
    </p:spTree>
    <p:extLst>
      <p:ext uri="{BB962C8B-B14F-4D97-AF65-F5344CB8AC3E}">
        <p14:creationId xmlns:p14="http://schemas.microsoft.com/office/powerpoint/2010/main" val="158721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9464" y="1916832"/>
            <a:ext cx="8229600" cy="2664296"/>
          </a:xfrm>
        </p:spPr>
        <p:txBody>
          <a:bodyPr>
            <a:normAutofit/>
          </a:bodyPr>
          <a:lstStyle/>
          <a:p>
            <a:pPr marL="0" indent="0">
              <a:buNone/>
            </a:pPr>
            <a:r>
              <a:rPr lang="tr-TR" dirty="0"/>
              <a:t>              Çocuklar çoğunlukla cinsel istismara maruz kalmalarının kendi hataları olduğuna inanırlar, dolayısıyla bu açığa çıktığında başlarının derde girmesinden korkarlar. </a:t>
            </a:r>
          </a:p>
          <a:p>
            <a:pPr marL="0" indent="0">
              <a:buNone/>
            </a:pPr>
            <a:r>
              <a:rPr lang="tr-TR" dirty="0"/>
              <a:t>              Çok küçük çocuklar istismara uğradıklarını anlatabilecek kadar dil becerisine sahip olmayabilir, ya da  özellikle seksüel istismar oyun içinde oluyorsa failin eyleminin istismar olduğunu anlayamayabilir.</a:t>
            </a:r>
          </a:p>
          <a:p>
            <a:endParaRPr lang="tr-TR" dirty="0"/>
          </a:p>
          <a:p>
            <a:endParaRPr lang="tr-TR" dirty="0"/>
          </a:p>
        </p:txBody>
      </p:sp>
      <p:sp>
        <p:nvSpPr>
          <p:cNvPr id="2" name="Ok: Sağ 1">
            <a:extLst>
              <a:ext uri="{FF2B5EF4-FFF2-40B4-BE49-F238E27FC236}">
                <a16:creationId xmlns:a16="http://schemas.microsoft.com/office/drawing/2014/main" id="{19A5AAC9-84FC-1E32-79A0-E8B82DA937D6}"/>
              </a:ext>
            </a:extLst>
          </p:cNvPr>
          <p:cNvSpPr/>
          <p:nvPr/>
        </p:nvSpPr>
        <p:spPr>
          <a:xfrm>
            <a:off x="971600" y="1916832"/>
            <a:ext cx="792088"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4029558D-04FD-0049-FA3F-5E86CF90453E}"/>
              </a:ext>
            </a:extLst>
          </p:cNvPr>
          <p:cNvPicPr>
            <a:picLocks noChangeAspect="1"/>
          </p:cNvPicPr>
          <p:nvPr/>
        </p:nvPicPr>
        <p:blipFill>
          <a:blip r:embed="rId2"/>
          <a:stretch>
            <a:fillRect/>
          </a:stretch>
        </p:blipFill>
        <p:spPr>
          <a:xfrm>
            <a:off x="946753" y="3008340"/>
            <a:ext cx="792088" cy="420660"/>
          </a:xfrm>
          <a:prstGeom prst="rect">
            <a:avLst/>
          </a:prstGeom>
        </p:spPr>
      </p:pic>
    </p:spTree>
    <p:extLst>
      <p:ext uri="{BB962C8B-B14F-4D97-AF65-F5344CB8AC3E}">
        <p14:creationId xmlns:p14="http://schemas.microsoft.com/office/powerpoint/2010/main" val="118679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16632"/>
            <a:ext cx="7315200" cy="2450241"/>
          </a:xfrm>
        </p:spPr>
        <p:txBody>
          <a:bodyPr>
            <a:normAutofit fontScale="90000"/>
          </a:bodyPr>
          <a:lstStyle/>
          <a:p>
            <a:r>
              <a:rPr lang="tr-TR" b="1" dirty="0">
                <a:highlight>
                  <a:srgbClr val="FF0000"/>
                </a:highlight>
              </a:rPr>
              <a:t>ÇOCUKLARI CİNSEL İSTİSMARDAN KORUMAYA YÖNELİK TAVSİYELER</a:t>
            </a:r>
            <a:r>
              <a:rPr lang="tr-TR" dirty="0"/>
              <a:t/>
            </a:r>
            <a:br>
              <a:rPr lang="tr-TR" dirty="0"/>
            </a:br>
            <a:endParaRPr lang="tr-TR" dirty="0"/>
          </a:p>
        </p:txBody>
      </p:sp>
      <p:sp>
        <p:nvSpPr>
          <p:cNvPr id="3" name="İçerik Yer Tutucusu 2"/>
          <p:cNvSpPr>
            <a:spLocks noGrp="1"/>
          </p:cNvSpPr>
          <p:nvPr>
            <p:ph idx="1"/>
          </p:nvPr>
        </p:nvSpPr>
        <p:spPr>
          <a:xfrm>
            <a:off x="503040" y="1376616"/>
            <a:ext cx="8640960" cy="5472608"/>
          </a:xfrm>
        </p:spPr>
        <p:txBody>
          <a:bodyPr>
            <a:normAutofit/>
          </a:bodyPr>
          <a:lstStyle/>
          <a:p>
            <a:endParaRPr lang="tr-TR" dirty="0"/>
          </a:p>
          <a:p>
            <a:endParaRPr lang="tr-TR" dirty="0"/>
          </a:p>
          <a:p>
            <a:r>
              <a:rPr lang="tr-TR" dirty="0">
                <a:highlight>
                  <a:srgbClr val="000000"/>
                </a:highlight>
              </a:rPr>
              <a:t>1- </a:t>
            </a:r>
            <a:r>
              <a:rPr lang="tr-TR" dirty="0"/>
              <a:t>Çocuklarınıza vücudun özel bölgelerinin doğru adlarını öğretin.</a:t>
            </a:r>
          </a:p>
          <a:p>
            <a:r>
              <a:rPr lang="tr-TR" dirty="0">
                <a:highlight>
                  <a:srgbClr val="000000"/>
                </a:highlight>
              </a:rPr>
              <a:t>2-</a:t>
            </a:r>
            <a:r>
              <a:rPr lang="tr-TR" dirty="0"/>
              <a:t>Sadece yabancıların tehlikeli olduğuna odaklaşmayın. Unutmayın ki çocukların çoğunluğu tanıdığı ve güvendiği kişiler tarafından istismar edilmektedir.</a:t>
            </a:r>
          </a:p>
          <a:p>
            <a:r>
              <a:rPr lang="tr-TR" dirty="0"/>
              <a:t> </a:t>
            </a:r>
            <a:r>
              <a:rPr lang="tr-TR" dirty="0">
                <a:highlight>
                  <a:srgbClr val="000000"/>
                </a:highlight>
              </a:rPr>
              <a:t>3-</a:t>
            </a:r>
            <a:r>
              <a:rPr lang="tr-TR" dirty="0"/>
              <a:t> Çocuklarınıza fiziksel güvenlik ve hangi dokunmanın normal hangisinin normal olmadığını öğretin.</a:t>
            </a:r>
          </a:p>
          <a:p>
            <a:r>
              <a:rPr lang="tr-TR" dirty="0"/>
              <a:t> </a:t>
            </a:r>
            <a:r>
              <a:rPr lang="tr-TR" dirty="0">
                <a:highlight>
                  <a:srgbClr val="000000"/>
                </a:highlight>
              </a:rPr>
              <a:t>4-</a:t>
            </a:r>
            <a:r>
              <a:rPr lang="tr-TR" dirty="0"/>
              <a:t> Çocuklarınızı vücutları hakkında kararların kendilerine ait olduğunu konusunda bilinçlendirin. Başkalarının kendisine dokunmasını istemediğinde hayır demeye yüreklendirin, istismar amaçlı olmasa bile ve başkalarına dokunmamalarını söyleyin.</a:t>
            </a:r>
          </a:p>
          <a:p>
            <a:r>
              <a:rPr lang="tr-TR" dirty="0"/>
              <a:t> </a:t>
            </a:r>
            <a:r>
              <a:rPr lang="tr-TR" dirty="0">
                <a:highlight>
                  <a:srgbClr val="000000"/>
                </a:highlight>
              </a:rPr>
              <a:t>5-</a:t>
            </a:r>
            <a:r>
              <a:rPr lang="tr-TR" dirty="0"/>
              <a:t>Yetişkinler ve büyük çocukların asla vücutlarının parçaları ile ilgili yardıma ihtiyaçlarının olmayacağını bildiklerinden emin olunuz (banyoda ya da tuvalete giderken).</a:t>
            </a:r>
          </a:p>
          <a:p>
            <a:endParaRPr lang="tr-TR" dirty="0"/>
          </a:p>
        </p:txBody>
      </p:sp>
    </p:spTree>
    <p:extLst>
      <p:ext uri="{BB962C8B-B14F-4D97-AF65-F5344CB8AC3E}">
        <p14:creationId xmlns:p14="http://schemas.microsoft.com/office/powerpoint/2010/main" val="7539162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217</TotalTime>
  <Words>1392</Words>
  <Application>Microsoft Office PowerPoint</Application>
  <PresentationFormat>Ekran Gösterisi (4:3)</PresentationFormat>
  <Paragraphs>116</Paragraphs>
  <Slides>25</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Calibri</vt:lpstr>
      <vt:lpstr>Century Gothic</vt:lpstr>
      <vt:lpstr>Wingdings 3</vt:lpstr>
      <vt:lpstr>İyon</vt:lpstr>
      <vt:lpstr>İNTERNET ORTAMINDA ÇOCUKLARIN CİNSEL İSTİSMARDAN KORUNMASI</vt:lpstr>
      <vt:lpstr>ÇOCUK CİNSEL İSTİSMARI NEDİR?  Çocuğun cinsel istismarı, bir çocukla yetişkin (ya da diğer bir çocuk) arasındaki çocuğun fail ya da gözlemcinin seksüel dürtüyle kullanıldığı her türlü etkileşimdir. Cinsel istismar dokunma davranışları içerebildiği gibi dokunma davranışları içermeden de gerçekleştirilmiş olabilir.   </vt:lpstr>
      <vt:lpstr>PowerPoint Sunusu</vt:lpstr>
      <vt:lpstr>Bir çocuğun cinsel istismara maruz kaldığını nasıl ANLAŞILABİLİR?</vt:lpstr>
      <vt:lpstr>PowerPoint Sunusu</vt:lpstr>
      <vt:lpstr>PowerPoint Sunusu</vt:lpstr>
      <vt:lpstr> ÇOCUKLAR CİNSEL İSTİSMARA UĞRADIKLARINDA NEDEN SÖYLEMEZLER? </vt:lpstr>
      <vt:lpstr>PowerPoint Sunusu</vt:lpstr>
      <vt:lpstr>ÇOCUKLARI CİNSEL İSTİSMARDAN KORUMAYA YÖNELİK TAVSİYELER </vt:lpstr>
      <vt:lpstr>PowerPoint Sunusu</vt:lpstr>
      <vt:lpstr>Türkiye’de Önleyici Eğitim Programlarının Yapılandırması İçin Öneriler</vt:lpstr>
      <vt:lpstr>Eğiticilerin Eğitimi</vt:lpstr>
      <vt:lpstr>Ebeveynlerin Eğitimi</vt:lpstr>
      <vt:lpstr>Çocuklara ve Ergenlere Yönelik Eğitimler</vt:lpstr>
      <vt:lpstr>Çocuklar İle Çalışan Kişilerin Eğitimi</vt:lpstr>
      <vt:lpstr>İNTERNET KULLANIMINDA DİKKAT EDİLMESİ GEREKENLER NELERDİR?</vt:lpstr>
      <vt:lpstr>OLASI TEHLİKELER NELERDİR?</vt:lpstr>
      <vt:lpstr>PowerPoint Sunusu</vt:lpstr>
      <vt:lpstr>ÇOCUĞUNUZUN BİLMESİ GEREKENLER NELERDİR?</vt:lpstr>
      <vt:lpstr>DAVRANIŞLARI KAZANDIRMAK İÇİN ÖNCE ÖRNEK OLUN!</vt:lpstr>
      <vt:lpstr>SOSYAL AĞLARA DİKKAT!</vt:lpstr>
      <vt:lpstr>ÇOCUK CİNSEL İSTİSMARA UĞRADIĞINI (YA DA BU EYLEMİN SÜREKLİLİK ARZETTİĞİNİ) AÇIĞA VURURSA NE YAPABİLİRSİNİZ? </vt:lpstr>
      <vt:lpstr>NERELERE BAŞVURABİLİRSİNİZ?? </vt:lpstr>
      <vt:lpstr>CİNSEL İSTİSMARIN SUÇU NE KADARDIR?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ORTAMINDAKİ ÇOCUKLARDA CİNSEL İSTİSMAR</dc:title>
  <dc:creator>Yönetim</dc:creator>
  <cp:lastModifiedBy>BİL2</cp:lastModifiedBy>
  <cp:revision>33</cp:revision>
  <dcterms:modified xsi:type="dcterms:W3CDTF">2023-12-25T11:19:05Z</dcterms:modified>
</cp:coreProperties>
</file>